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0" r:id="rId44"/>
    <p:sldId id="301" r:id="rId45"/>
    <p:sldId id="302" r:id="rId46"/>
    <p:sldId id="303" r:id="rId47"/>
    <p:sldId id="304" r:id="rId48"/>
    <p:sldId id="305" r:id="rId49"/>
    <p:sldId id="306" r:id="rId50"/>
    <p:sldId id="307" r:id="rId51"/>
    <p:sldId id="308" r:id="rId52"/>
    <p:sldId id="309" r:id="rId53"/>
    <p:sldId id="310"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8F90AE2-E7AC-4B85-991D-EFD0EA7418E5}">
  <a:tblStyle styleId="{88F90AE2-E7AC-4B85-991D-EFD0EA7418E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DBF8C68-A3AC-4CE4-B1BD-22038744ACC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3CF716-038D-46DA-9AFD-1E20DB947758}" styleName="Table_2">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7"/>
    <p:restoredTop sz="81667"/>
  </p:normalViewPr>
  <p:slideViewPr>
    <p:cSldViewPr snapToGrid="0">
      <p:cViewPr varScale="1">
        <p:scale>
          <a:sx n="123" d="100"/>
          <a:sy n="123" d="100"/>
        </p:scale>
        <p:origin x="132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1e3736eb2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1e3736eb2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Talking about extracting coordinates for contextual features</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training coordinates did not cover the 100 pixels within one label. Therefore, We first calculate the center coordinates of the 100 pixels for each label. Then, this is followed by using the </a:t>
            </a:r>
            <a:r>
              <a:rPr lang="en-US" sz="1100" b="0" i="0" u="none" strike="noStrike" cap="none" dirty="0" err="1">
                <a:solidFill>
                  <a:srgbClr val="000000"/>
                </a:solidFill>
                <a:effectLst/>
                <a:latin typeface="Arial"/>
                <a:ea typeface="Arial"/>
                <a:cs typeface="Arial"/>
                <a:sym typeface="Arial"/>
              </a:rPr>
              <a:t>rasterio</a:t>
            </a:r>
            <a:r>
              <a:rPr lang="en-US" sz="1100" b="0" i="0" u="none" strike="noStrike" cap="none" dirty="0">
                <a:solidFill>
                  <a:srgbClr val="000000"/>
                </a:solidFill>
                <a:effectLst/>
                <a:latin typeface="Arial"/>
                <a:ea typeface="Arial"/>
                <a:cs typeface="Arial"/>
                <a:sym typeface="Arial"/>
              </a:rPr>
              <a:t> library to extract the contextual feature value for the corresponding coordinates. This is conducted to all the contextual features tiff files. This file will output 144 csv files</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Merging coordinates for contextual features </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Each 100 points correspond to one labeled data. Before merging with the labeled data file, We label each 100 points with the corresponding point number. The mean of the values for these point is then computed. Finally, We merge the contextual features </a:t>
            </a:r>
            <a:r>
              <a:rPr lang="en-US" sz="1100" b="0" i="0" u="none" strike="noStrike" cap="none" dirty="0" err="1">
                <a:solidFill>
                  <a:srgbClr val="000000"/>
                </a:solidFill>
                <a:effectLst/>
                <a:latin typeface="Arial"/>
                <a:ea typeface="Arial"/>
                <a:cs typeface="Arial"/>
                <a:sym typeface="Arial"/>
              </a:rPr>
              <a:t>dataframe</a:t>
            </a:r>
            <a:r>
              <a:rPr lang="en-US" sz="1100" b="0" i="0" u="none" strike="noStrike" cap="none" dirty="0">
                <a:solidFill>
                  <a:srgbClr val="000000"/>
                </a:solidFill>
                <a:effectLst/>
                <a:latin typeface="Arial"/>
                <a:ea typeface="Arial"/>
                <a:cs typeface="Arial"/>
                <a:sym typeface="Arial"/>
              </a:rPr>
              <a:t> with the labeled </a:t>
            </a:r>
            <a:r>
              <a:rPr lang="en-US" sz="1100" b="0" i="0" u="none" strike="noStrike" cap="none" dirty="0" err="1">
                <a:solidFill>
                  <a:srgbClr val="000000"/>
                </a:solidFill>
                <a:effectLst/>
                <a:latin typeface="Arial"/>
                <a:ea typeface="Arial"/>
                <a:cs typeface="Arial"/>
                <a:sym typeface="Arial"/>
              </a:rPr>
              <a:t>dataframe</a:t>
            </a:r>
            <a:r>
              <a:rPr lang="en-US" sz="1100" b="0" i="0" u="none" strike="noStrike" cap="none" dirty="0">
                <a:solidFill>
                  <a:srgbClr val="000000"/>
                </a:solidFill>
                <a:effectLst/>
                <a:latin typeface="Arial"/>
                <a:ea typeface="Arial"/>
                <a:cs typeface="Arial"/>
                <a:sym typeface="Arial"/>
              </a:rPr>
              <a:t>. The output of this code is one csv file containing the labeled training data and the corresponding 144 contextual features columns.</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274583629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274583629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e3736eb2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e3736eb2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e3736eb2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e3736eb2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Gini importance </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The sum over the number of splits (across all trees) that include the feature, proportionally to the number of samples it splits</a:t>
            </a:r>
          </a:p>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1d831f759f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1d831f759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274d9ca57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274d9ca57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74d9ca57b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74d9ca57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74d9ca57b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74d9ca57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74d9ca57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274d9ca57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d831f759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1d831f759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1e3736eb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1e3736eb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26c1d6b827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26c1d6b827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1e58b676c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1e58b676c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745836295_1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2745836295_1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745836295_1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745836295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745836295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2745836295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274d9ca57b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274d9ca57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274d9ca57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274d9ca57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26c1d6b82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26c1d6b82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26c1d6b82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26c1d6b82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These feature values were sourced from various open-source and government sources such as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humdata.org</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worldpop.org</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geopode.org</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t>
            </a:r>
            <a:r>
              <a:rPr lang="en-US" sz="2900" b="0" i="0" u="none" strike="noStrike" cap="none" dirty="0" err="1">
                <a:solidFill>
                  <a:srgbClr val="000000"/>
                </a:solidFill>
                <a:effectLst/>
                <a:latin typeface="Roboto" panose="02000000000000000000" pitchFamily="2" charset="0"/>
                <a:ea typeface="Roboto" panose="02000000000000000000" pitchFamily="2" charset="0"/>
                <a:cs typeface="Arial"/>
                <a:sym typeface="Arial"/>
              </a:rPr>
              <a:t>spatialdatya.dhsprogram.com</a:t>
            </a:r>
            <a:r>
              <a:rPr lang="en-US" sz="2900" b="0" i="0" u="none" strike="noStrike" cap="none" dirty="0">
                <a:solidFill>
                  <a:srgbClr val="000000"/>
                </a:solidFill>
                <a:effectLst/>
                <a:latin typeface="Roboto" panose="02000000000000000000" pitchFamily="2" charset="0"/>
                <a:ea typeface="Roboto" panose="02000000000000000000" pitchFamily="2" charset="0"/>
                <a:cs typeface="Arial"/>
                <a:sym typeface="Arial"/>
              </a:rPr>
              <a:t>, and more</a:t>
            </a:r>
            <a:endParaRPr sz="2900" dirty="0">
              <a:latin typeface="Roboto" panose="02000000000000000000" pitchFamily="2" charset="0"/>
              <a:ea typeface="Roboto" panose="02000000000000000000" pitchFamily="2"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26c1d6b82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26c1d6b82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Covariate Features</a:t>
            </a:r>
            <a:endParaRPr lang="en-US" sz="1100" b="0" i="0" u="none" strike="noStrike" cap="none" dirty="0">
              <a:solidFill>
                <a:srgbClr val="000000"/>
              </a:solidFill>
              <a:effectLst/>
              <a:latin typeface="Arial"/>
              <a:ea typeface="Arial"/>
              <a:cs typeface="Arial"/>
              <a:sym typeface="Arial"/>
            </a:endParaRPr>
          </a:p>
          <a:p>
            <a:pPr lvl="1"/>
            <a:r>
              <a:rPr lang="en-US" sz="1100" b="0" i="0" u="none" strike="noStrike" cap="none" dirty="0">
                <a:solidFill>
                  <a:srgbClr val="000000"/>
                </a:solidFill>
                <a:effectLst/>
                <a:latin typeface="Arial"/>
                <a:ea typeface="Arial"/>
                <a:cs typeface="Arial"/>
                <a:sym typeface="Arial"/>
              </a:rPr>
              <a:t>all covariate features were extracted for each labeled data point. The extraction output in the form of one column. Each column contained 61 values in a string structure. Therefore, further processing was conducted to have an output ready for modeling. This file outputs one csv containing the labeled data and 61 covariate features columns.</a:t>
            </a: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1e58b676c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1e58b676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6c1d6b827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26c1d6b82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26c1d6b82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26c1d6b82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6c1d6b82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26c1d6b82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6c1d6b827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26c1d6b82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26c1d6b82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26c1d6b82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26c1d6b827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26c1d6b82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6c1d6b827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26c1d6b82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6c1d6b827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6c1d6b827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6c1d6b827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6c1d6b82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26c1d6b827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126c1d6b827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e58b676c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e58b676c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6c1d6b827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6c1d6b827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26c1d6b827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26c1d6b827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K-</a:t>
            </a:r>
            <a:r>
              <a:rPr lang="en-US" sz="1100" b="1" i="0" u="none" strike="noStrike" cap="none" dirty="0" err="1">
                <a:solidFill>
                  <a:srgbClr val="000000"/>
                </a:solidFill>
                <a:effectLst/>
                <a:latin typeface="Arial"/>
                <a:ea typeface="Arial"/>
                <a:cs typeface="Arial"/>
                <a:sym typeface="Arial"/>
              </a:rPr>
              <a:t>smirov</a:t>
            </a:r>
            <a:r>
              <a:rPr lang="en-US" sz="1100" b="1" i="0" u="none" strike="noStrike" cap="none" dirty="0">
                <a:solidFill>
                  <a:srgbClr val="000000"/>
                </a:solidFill>
                <a:effectLst/>
                <a:latin typeface="Arial"/>
                <a:ea typeface="Arial"/>
                <a:cs typeface="Arial"/>
                <a:sym typeface="Arial"/>
              </a:rPr>
              <a:t> test </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Tests to see if values follow normal distribution</a:t>
            </a:r>
          </a:p>
          <a:p>
            <a:pPr lvl="1"/>
            <a:r>
              <a:rPr lang="en-US" sz="1100" b="0" i="0" u="none" strike="noStrike" cap="none" dirty="0">
                <a:solidFill>
                  <a:srgbClr val="000000"/>
                </a:solidFill>
                <a:effectLst/>
                <a:latin typeface="Arial"/>
                <a:ea typeface="Arial"/>
                <a:cs typeface="Arial"/>
                <a:sym typeface="Arial"/>
              </a:rPr>
              <a:t>Null hypothesis values follow normal distribution</a:t>
            </a:r>
          </a:p>
          <a:p>
            <a:pPr lvl="1"/>
            <a:r>
              <a:rPr lang="en-US" sz="1100" b="0" i="0" u="none" strike="noStrike" cap="none" dirty="0">
                <a:solidFill>
                  <a:srgbClr val="000000"/>
                </a:solidFill>
                <a:effectLst/>
                <a:latin typeface="Arial"/>
                <a:ea typeface="Arial"/>
                <a:cs typeface="Arial"/>
                <a:sym typeface="Arial"/>
              </a:rPr>
              <a:t>Alternative values do not follow normal distribution</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Levene test </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Test for equal variance </a:t>
            </a:r>
          </a:p>
          <a:p>
            <a:pPr lvl="1"/>
            <a:r>
              <a:rPr lang="en-US" sz="1100" b="0" i="0" u="none" strike="noStrike" cap="none" dirty="0">
                <a:solidFill>
                  <a:srgbClr val="000000"/>
                </a:solidFill>
                <a:effectLst/>
                <a:latin typeface="Arial"/>
                <a:ea typeface="Arial"/>
                <a:cs typeface="Arial"/>
                <a:sym typeface="Arial"/>
              </a:rPr>
              <a:t>Null hypothesis variances are equal </a:t>
            </a:r>
          </a:p>
          <a:p>
            <a:pPr lvl="1"/>
            <a:r>
              <a:rPr lang="en-US" sz="1100" b="0" i="0" u="none" strike="noStrike" cap="none" dirty="0">
                <a:solidFill>
                  <a:srgbClr val="000000"/>
                </a:solidFill>
                <a:effectLst/>
                <a:latin typeface="Arial"/>
                <a:ea typeface="Arial"/>
                <a:cs typeface="Arial"/>
                <a:sym typeface="Arial"/>
              </a:rPr>
              <a:t>Alternative variances are not equal</a:t>
            </a: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Kruskal Wallis H-test </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A rank based non-parametric one-way ANOVA test used to see difference between two or more groups of independent variables </a:t>
            </a:r>
          </a:p>
          <a:p>
            <a:r>
              <a:rPr lang="en-US" sz="1100" b="0" i="0" u="none" strike="noStrike" cap="none" dirty="0">
                <a:solidFill>
                  <a:srgbClr val="000000"/>
                </a:solidFill>
                <a:effectLst/>
                <a:latin typeface="Arial"/>
                <a:ea typeface="Arial"/>
                <a:cs typeface="Arial"/>
                <a:sym typeface="Arial"/>
              </a:rPr>
              <a:t>Compared the mean ranks of the values </a:t>
            </a:r>
          </a:p>
          <a:p>
            <a:pPr lvl="1"/>
            <a:r>
              <a:rPr lang="en-US" sz="1100" b="0" i="0" u="none" strike="noStrike" cap="none" dirty="0">
                <a:solidFill>
                  <a:srgbClr val="000000"/>
                </a:solidFill>
                <a:effectLst/>
                <a:latin typeface="Arial"/>
                <a:ea typeface="Arial"/>
                <a:cs typeface="Arial"/>
                <a:sym typeface="Arial"/>
              </a:rPr>
              <a:t>Mean rank is the average of the ranks for all observations within each sample</a:t>
            </a:r>
          </a:p>
          <a:p>
            <a:pPr lvl="1"/>
            <a:r>
              <a:rPr lang="en-US" sz="1100" b="0" i="0" u="none" strike="noStrike" cap="none" dirty="0">
                <a:solidFill>
                  <a:srgbClr val="000000"/>
                </a:solidFill>
                <a:effectLst/>
                <a:latin typeface="Arial"/>
                <a:ea typeface="Arial"/>
                <a:cs typeface="Arial"/>
                <a:sym typeface="Arial"/>
              </a:rPr>
              <a:t> If two or more observations are tied, the average rank to each tied observation</a:t>
            </a:r>
          </a:p>
          <a:p>
            <a:r>
              <a:rPr lang="en-US" sz="1100" b="0" i="0" u="none" strike="noStrike" cap="none" dirty="0">
                <a:solidFill>
                  <a:srgbClr val="000000"/>
                </a:solidFill>
                <a:effectLst/>
                <a:latin typeface="Arial"/>
                <a:ea typeface="Arial"/>
                <a:cs typeface="Arial"/>
                <a:sym typeface="Arial"/>
              </a:rPr>
              <a:t>The H test refers to the the chi-square distribution approximates </a:t>
            </a:r>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26c1d6b82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26c1d6b8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2745836295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274583629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2745836295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2745836295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2745836295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2745836295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2745836295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12745836295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274583629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274583629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26c1d6b827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26c1d6b827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74583629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27458362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74583629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274583629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26c1d6b827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26c1d6b827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26c1d6b827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26c1d6b827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26c1d6b827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26c1d6b827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6c1d6b827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6c1d6b827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1d831f759f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1d831f759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74583629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274583629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74d9ca57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74d9ca57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274d9ca57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274d9ca57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hyperlink" Target="https://statistics.laerd.com/spss-tutorials/kruskal-wallis-h-test-using-spss-statistics.php"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63925" y="53800"/>
            <a:ext cx="8222100" cy="23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575" b="1"/>
              <a:t>Machine Learning Analysis on Contextual and Covariate Features in Satellite Image of Lagos, Nigeria</a:t>
            </a:r>
            <a:endParaRPr sz="3575" b="1"/>
          </a:p>
        </p:txBody>
      </p:sp>
      <p:pic>
        <p:nvPicPr>
          <p:cNvPr id="68" name="Google Shape;68;p13"/>
          <p:cNvPicPr preferRelativeResize="0"/>
          <p:nvPr/>
        </p:nvPicPr>
        <p:blipFill>
          <a:blip r:embed="rId3">
            <a:alphaModFix/>
          </a:blip>
          <a:stretch>
            <a:fillRect/>
          </a:stretch>
        </p:blipFill>
        <p:spPr>
          <a:xfrm>
            <a:off x="2939525" y="1860475"/>
            <a:ext cx="3070896" cy="1422550"/>
          </a:xfrm>
          <a:prstGeom prst="rect">
            <a:avLst/>
          </a:prstGeom>
          <a:noFill/>
          <a:ln>
            <a:noFill/>
          </a:ln>
        </p:spPr>
      </p:pic>
      <p:sp>
        <p:nvSpPr>
          <p:cNvPr id="69" name="Google Shape;69;p13"/>
          <p:cNvSpPr txBox="1">
            <a:spLocks noGrp="1"/>
          </p:cNvSpPr>
          <p:nvPr>
            <p:ph type="ctrTitle"/>
          </p:nvPr>
        </p:nvSpPr>
        <p:spPr>
          <a:xfrm>
            <a:off x="363925" y="3283025"/>
            <a:ext cx="8222100" cy="235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900" dirty="0"/>
              <a:t>Data Science Capstone Spring 2022</a:t>
            </a:r>
            <a:endParaRPr sz="1900" dirty="0"/>
          </a:p>
          <a:p>
            <a:pPr marL="0" lvl="0" indent="0" algn="ctr" rtl="0">
              <a:spcBef>
                <a:spcPts val="0"/>
              </a:spcBef>
              <a:spcAft>
                <a:spcPts val="0"/>
              </a:spcAft>
              <a:buSzPts val="990"/>
              <a:buNone/>
            </a:pPr>
            <a:endParaRPr sz="1900" dirty="0"/>
          </a:p>
          <a:p>
            <a:pPr marL="0" lvl="0" indent="0" algn="ctr" rtl="0">
              <a:spcBef>
                <a:spcPts val="0"/>
              </a:spcBef>
              <a:spcAft>
                <a:spcPts val="0"/>
              </a:spcAft>
              <a:buSzPts val="990"/>
              <a:buNone/>
            </a:pPr>
            <a:r>
              <a:rPr lang="en" sz="1900" dirty="0"/>
              <a:t>By Jake Lieberfarb and Bradley Reardon</a:t>
            </a:r>
            <a:endParaRPr sz="1900" dirty="0"/>
          </a:p>
          <a:p>
            <a:pPr marL="0" lvl="0" indent="0" algn="ctr" rtl="0">
              <a:spcBef>
                <a:spcPts val="0"/>
              </a:spcBef>
              <a:spcAft>
                <a:spcPts val="0"/>
              </a:spcAft>
              <a:buSzPts val="990"/>
              <a:buNone/>
            </a:pPr>
            <a:endParaRPr sz="1900" dirty="0"/>
          </a:p>
          <a:p>
            <a:pPr marL="0" lvl="0" indent="0" algn="ctr" rtl="0">
              <a:spcBef>
                <a:spcPts val="0"/>
              </a:spcBef>
              <a:spcAft>
                <a:spcPts val="0"/>
              </a:spcAft>
              <a:buSzPts val="990"/>
              <a:buNone/>
            </a:pPr>
            <a:r>
              <a:rPr lang="en" sz="1900" dirty="0"/>
              <a:t>Supervisors: Professor Dr. Ryan Engstrom</a:t>
            </a:r>
            <a:endParaRPr sz="1900" dirty="0"/>
          </a:p>
          <a:p>
            <a:pPr marL="0" lvl="0" indent="0" algn="ctr" rtl="0">
              <a:spcBef>
                <a:spcPts val="0"/>
              </a:spcBef>
              <a:spcAft>
                <a:spcPts val="0"/>
              </a:spcAft>
              <a:buSzPts val="990"/>
              <a:buNone/>
            </a:pPr>
            <a:r>
              <a:rPr lang="en" sz="1900" dirty="0"/>
              <a:t>Professor Dr. Amir Jafari</a:t>
            </a:r>
            <a:endParaRPr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a:spLocks noGrp="1"/>
          </p:cNvSpPr>
          <p:nvPr>
            <p:ph type="title" idx="4294967295"/>
          </p:nvPr>
        </p:nvSpPr>
        <p:spPr>
          <a:xfrm>
            <a:off x="0" y="0"/>
            <a:ext cx="2733900" cy="2470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Extracting </a:t>
            </a:r>
            <a:endParaRPr>
              <a:solidFill>
                <a:schemeClr val="dk1"/>
              </a:solidFill>
            </a:endParaRPr>
          </a:p>
          <a:p>
            <a:pPr marL="0" lvl="0" indent="0" algn="l" rtl="0">
              <a:spcBef>
                <a:spcPts val="0"/>
              </a:spcBef>
              <a:spcAft>
                <a:spcPts val="0"/>
              </a:spcAft>
              <a:buNone/>
            </a:pPr>
            <a:r>
              <a:rPr lang="en">
                <a:solidFill>
                  <a:schemeClr val="dk1"/>
                </a:solidFill>
              </a:rPr>
              <a:t>Contextual </a:t>
            </a:r>
            <a:endParaRPr>
              <a:solidFill>
                <a:schemeClr val="dk1"/>
              </a:solidFill>
            </a:endParaRPr>
          </a:p>
          <a:p>
            <a:pPr marL="0" lvl="0" indent="0" algn="l" rtl="0">
              <a:spcBef>
                <a:spcPts val="0"/>
              </a:spcBef>
              <a:spcAft>
                <a:spcPts val="0"/>
              </a:spcAft>
              <a:buNone/>
            </a:pPr>
            <a:r>
              <a:rPr lang="en">
                <a:solidFill>
                  <a:schemeClr val="dk1"/>
                </a:solidFill>
              </a:rPr>
              <a:t>Features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149" name="Google Shape;149;p22"/>
          <p:cNvPicPr preferRelativeResize="0"/>
          <p:nvPr/>
        </p:nvPicPr>
        <p:blipFill>
          <a:blip r:embed="rId3">
            <a:alphaModFix/>
          </a:blip>
          <a:stretch>
            <a:fillRect/>
          </a:stretch>
        </p:blipFill>
        <p:spPr>
          <a:xfrm>
            <a:off x="1940450" y="0"/>
            <a:ext cx="7150376" cy="4683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3"/>
          <p:cNvSpPr txBox="1">
            <a:spLocks noGrp="1"/>
          </p:cNvSpPr>
          <p:nvPr>
            <p:ph type="title" idx="4294967295"/>
          </p:nvPr>
        </p:nvSpPr>
        <p:spPr>
          <a:xfrm>
            <a:off x="57150" y="12150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Preprocessing the Contextual Features (2/2)</a:t>
            </a:r>
            <a:endParaRPr>
              <a:solidFill>
                <a:schemeClr val="dk1"/>
              </a:solidFill>
            </a:endParaRPr>
          </a:p>
        </p:txBody>
      </p:sp>
      <p:sp>
        <p:nvSpPr>
          <p:cNvPr id="155" name="Google Shape;155;p23"/>
          <p:cNvSpPr txBox="1">
            <a:spLocks noGrp="1"/>
          </p:cNvSpPr>
          <p:nvPr>
            <p:ph type="body" idx="1"/>
          </p:nvPr>
        </p:nvSpPr>
        <p:spPr>
          <a:xfrm>
            <a:off x="119625" y="822750"/>
            <a:ext cx="6565500" cy="1282800"/>
          </a:xfrm>
          <a:prstGeom prst="rect">
            <a:avLst/>
          </a:prstGeom>
        </p:spPr>
        <p:txBody>
          <a:bodyPr spcFirstLastPara="1" wrap="square" lIns="91425" tIns="91425" rIns="91425" bIns="91425" anchor="t" anchorCtr="0">
            <a:normAutofit fontScale="25000" lnSpcReduction="20000"/>
          </a:bodyPr>
          <a:lstStyle/>
          <a:p>
            <a:pPr marL="457200" lvl="0" indent="-309591" algn="l" rtl="0">
              <a:spcBef>
                <a:spcPts val="0"/>
              </a:spcBef>
              <a:spcAft>
                <a:spcPts val="0"/>
              </a:spcAft>
              <a:buClr>
                <a:schemeClr val="dk2"/>
              </a:buClr>
              <a:buSzPct val="100000"/>
              <a:buChar char="●"/>
            </a:pPr>
            <a:r>
              <a:rPr lang="en" sz="5101">
                <a:solidFill>
                  <a:schemeClr val="dk2"/>
                </a:solidFill>
              </a:rPr>
              <a:t>Removed ‘Not-Built-up’ from the dataset </a:t>
            </a:r>
            <a:endParaRPr sz="5101">
              <a:solidFill>
                <a:schemeClr val="dk2"/>
              </a:solidFill>
            </a:endParaRPr>
          </a:p>
          <a:p>
            <a:pPr marL="914400" lvl="1" indent="-309591" algn="l" rtl="0">
              <a:spcBef>
                <a:spcPts val="0"/>
              </a:spcBef>
              <a:spcAft>
                <a:spcPts val="0"/>
              </a:spcAft>
              <a:buClr>
                <a:schemeClr val="dk2"/>
              </a:buClr>
              <a:buSzPct val="100000"/>
              <a:buChar char="○"/>
            </a:pPr>
            <a:r>
              <a:rPr lang="en" sz="5101">
                <a:solidFill>
                  <a:schemeClr val="dk2"/>
                </a:solidFill>
              </a:rPr>
              <a:t>New dataframe:</a:t>
            </a:r>
            <a:endParaRPr sz="5101">
              <a:solidFill>
                <a:schemeClr val="dk2"/>
              </a:solidFill>
            </a:endParaRPr>
          </a:p>
          <a:p>
            <a:pPr marL="1371600" lvl="2" indent="-309591" algn="l" rtl="0">
              <a:spcBef>
                <a:spcPts val="0"/>
              </a:spcBef>
              <a:spcAft>
                <a:spcPts val="0"/>
              </a:spcAft>
              <a:buClr>
                <a:schemeClr val="dk2"/>
              </a:buClr>
              <a:buSzPct val="100000"/>
              <a:buChar char="■"/>
            </a:pPr>
            <a:r>
              <a:rPr lang="en" sz="5101">
                <a:solidFill>
                  <a:schemeClr val="dk2"/>
                </a:solidFill>
              </a:rPr>
              <a:t>15471 samples</a:t>
            </a:r>
            <a:endParaRPr sz="5101">
              <a:solidFill>
                <a:schemeClr val="dk2"/>
              </a:solidFill>
            </a:endParaRPr>
          </a:p>
          <a:p>
            <a:pPr marL="1371600" lvl="2" indent="-309591" algn="l" rtl="0">
              <a:spcBef>
                <a:spcPts val="0"/>
              </a:spcBef>
              <a:spcAft>
                <a:spcPts val="0"/>
              </a:spcAft>
              <a:buClr>
                <a:schemeClr val="dk2"/>
              </a:buClr>
              <a:buSzPct val="100000"/>
              <a:buChar char="■"/>
            </a:pPr>
            <a:r>
              <a:rPr lang="en" sz="5101">
                <a:solidFill>
                  <a:schemeClr val="dk2"/>
                </a:solidFill>
              </a:rPr>
              <a:t>98.3% - ‘Built-up’</a:t>
            </a:r>
            <a:endParaRPr sz="5101">
              <a:solidFill>
                <a:schemeClr val="dk2"/>
              </a:solidFill>
            </a:endParaRPr>
          </a:p>
          <a:p>
            <a:pPr marL="1371600" lvl="2" indent="-309591" algn="l" rtl="0">
              <a:spcBef>
                <a:spcPts val="0"/>
              </a:spcBef>
              <a:spcAft>
                <a:spcPts val="0"/>
              </a:spcAft>
              <a:buClr>
                <a:schemeClr val="dk2"/>
              </a:buClr>
              <a:buSzPct val="100000"/>
              <a:buChar char="■"/>
            </a:pPr>
            <a:r>
              <a:rPr lang="en" sz="5101">
                <a:solidFill>
                  <a:schemeClr val="dk2"/>
                </a:solidFill>
              </a:rPr>
              <a:t>1.7% - ‘Deprived’</a:t>
            </a:r>
            <a:endParaRPr sz="5101">
              <a:solidFill>
                <a:schemeClr val="dk2"/>
              </a:solidFill>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endParaRPr/>
          </a:p>
        </p:txBody>
      </p:sp>
      <p:pic>
        <p:nvPicPr>
          <p:cNvPr id="156" name="Google Shape;156;p23"/>
          <p:cNvPicPr preferRelativeResize="0"/>
          <p:nvPr/>
        </p:nvPicPr>
        <p:blipFill>
          <a:blip r:embed="rId3">
            <a:alphaModFix/>
          </a:blip>
          <a:stretch>
            <a:fillRect/>
          </a:stretch>
        </p:blipFill>
        <p:spPr>
          <a:xfrm>
            <a:off x="5397125" y="1918900"/>
            <a:ext cx="3648147" cy="2762076"/>
          </a:xfrm>
          <a:prstGeom prst="rect">
            <a:avLst/>
          </a:prstGeom>
          <a:noFill/>
          <a:ln>
            <a:noFill/>
          </a:ln>
        </p:spPr>
      </p:pic>
      <p:pic>
        <p:nvPicPr>
          <p:cNvPr id="157" name="Google Shape;157;p23"/>
          <p:cNvPicPr preferRelativeResize="0"/>
          <p:nvPr/>
        </p:nvPicPr>
        <p:blipFill>
          <a:blip r:embed="rId4">
            <a:alphaModFix/>
          </a:blip>
          <a:stretch>
            <a:fillRect/>
          </a:stretch>
        </p:blipFill>
        <p:spPr>
          <a:xfrm>
            <a:off x="277200" y="1902875"/>
            <a:ext cx="2887276" cy="2794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4"/>
          <p:cNvSpPr txBox="1">
            <a:spLocks noGrp="1"/>
          </p:cNvSpPr>
          <p:nvPr>
            <p:ph type="title" idx="4294967295"/>
          </p:nvPr>
        </p:nvSpPr>
        <p:spPr>
          <a:xfrm>
            <a:off x="0" y="609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Contextual Features Correlation Plot </a:t>
            </a:r>
            <a:endParaRPr>
              <a:solidFill>
                <a:schemeClr val="dk1"/>
              </a:solidFill>
            </a:endParaRPr>
          </a:p>
        </p:txBody>
      </p:sp>
      <p:sp>
        <p:nvSpPr>
          <p:cNvPr id="163" name="Google Shape;163;p24"/>
          <p:cNvSpPr txBox="1"/>
          <p:nvPr/>
        </p:nvSpPr>
        <p:spPr>
          <a:xfrm>
            <a:off x="0" y="654700"/>
            <a:ext cx="8904900" cy="1238257"/>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dirty="0">
                <a:latin typeface="Roboto"/>
                <a:ea typeface="Roboto"/>
                <a:cs typeface="Roboto"/>
                <a:sym typeface="Roboto"/>
              </a:rPr>
              <a:t>Many of the variables had a strong correlation with each other as indicated by </a:t>
            </a:r>
            <a:r>
              <a:rPr lang="en" b="1" dirty="0">
                <a:solidFill>
                  <a:srgbClr val="C00000"/>
                </a:solidFill>
                <a:latin typeface="Roboto"/>
                <a:ea typeface="Roboto"/>
                <a:cs typeface="Roboto"/>
                <a:sym typeface="Roboto"/>
              </a:rPr>
              <a:t>dark red</a:t>
            </a:r>
            <a:r>
              <a:rPr lang="en" dirty="0">
                <a:latin typeface="Roboto"/>
                <a:ea typeface="Roboto"/>
                <a:cs typeface="Roboto"/>
                <a:sym typeface="Roboto"/>
              </a:rPr>
              <a:t> and</a:t>
            </a:r>
            <a:r>
              <a:rPr lang="en" b="1" dirty="0">
                <a:latin typeface="Roboto"/>
                <a:ea typeface="Roboto"/>
                <a:cs typeface="Roboto"/>
                <a:sym typeface="Roboto"/>
              </a:rPr>
              <a:t> </a:t>
            </a:r>
            <a:r>
              <a:rPr lang="en" b="1" dirty="0">
                <a:solidFill>
                  <a:srgbClr val="FFD966"/>
                </a:solidFill>
                <a:latin typeface="Roboto"/>
                <a:ea typeface="Roboto"/>
                <a:cs typeface="Roboto"/>
                <a:sym typeface="Roboto"/>
              </a:rPr>
              <a:t>light-yellow</a:t>
            </a:r>
            <a:r>
              <a:rPr lang="en" b="1" dirty="0">
                <a:latin typeface="Roboto"/>
                <a:ea typeface="Roboto"/>
                <a:cs typeface="Roboto"/>
                <a:sym typeface="Roboto"/>
              </a:rPr>
              <a:t> </a:t>
            </a:r>
            <a:r>
              <a:rPr lang="en" dirty="0">
                <a:latin typeface="Roboto"/>
                <a:ea typeface="Roboto"/>
                <a:cs typeface="Roboto"/>
                <a:sym typeface="Roboto"/>
              </a:rPr>
              <a:t>areas</a:t>
            </a:r>
            <a:endParaRPr dirty="0">
              <a:latin typeface="Roboto"/>
              <a:ea typeface="Roboto"/>
              <a:cs typeface="Roboto"/>
              <a:sym typeface="Roboto"/>
            </a:endParaRPr>
          </a:p>
          <a:p>
            <a:pPr marL="457200" lvl="0" indent="-317500" algn="l" rtl="0">
              <a:lnSpc>
                <a:spcPct val="90000"/>
              </a:lnSpc>
              <a:spcBef>
                <a:spcPts val="1000"/>
              </a:spcBef>
              <a:spcAft>
                <a:spcPts val="0"/>
              </a:spcAft>
              <a:buSzPts val="1400"/>
              <a:buFont typeface="Roboto"/>
              <a:buChar char="●"/>
            </a:pPr>
            <a:r>
              <a:rPr lang="en" dirty="0">
                <a:latin typeface="Roboto"/>
                <a:ea typeface="Roboto"/>
                <a:cs typeface="Roboto"/>
                <a:sym typeface="Roboto"/>
              </a:rPr>
              <a:t>Histogram showed strong negative and positive correlation</a:t>
            </a:r>
            <a:endParaRPr dirty="0">
              <a:latin typeface="Roboto"/>
              <a:ea typeface="Roboto"/>
              <a:cs typeface="Roboto"/>
              <a:sym typeface="Roboto"/>
            </a:endParaRPr>
          </a:p>
          <a:p>
            <a:pPr marL="457200" lvl="0" indent="-317500" algn="l" rtl="0">
              <a:lnSpc>
                <a:spcPct val="90000"/>
              </a:lnSpc>
              <a:spcBef>
                <a:spcPts val="0"/>
              </a:spcBef>
              <a:spcAft>
                <a:spcPts val="0"/>
              </a:spcAft>
              <a:buSzPts val="1400"/>
              <a:buFont typeface="Roboto"/>
              <a:buChar char="●"/>
            </a:pPr>
            <a:r>
              <a:rPr lang="en" dirty="0">
                <a:latin typeface="Roboto"/>
                <a:ea typeface="Roboto"/>
                <a:cs typeface="Roboto"/>
                <a:sym typeface="Roboto"/>
              </a:rPr>
              <a:t>Many features had low correlation with each other (</a:t>
            </a:r>
            <a:r>
              <a:rPr lang="en" b="1" dirty="0">
                <a:latin typeface="Roboto"/>
                <a:ea typeface="Roboto"/>
                <a:cs typeface="Roboto"/>
                <a:sym typeface="Roboto"/>
              </a:rPr>
              <a:t>skew</a:t>
            </a:r>
            <a:r>
              <a:rPr lang="en" dirty="0">
                <a:latin typeface="Roboto"/>
                <a:ea typeface="Roboto"/>
                <a:cs typeface="Roboto"/>
                <a:sym typeface="Roboto"/>
              </a:rPr>
              <a:t> </a:t>
            </a:r>
            <a:r>
              <a:rPr lang="en" b="1" dirty="0">
                <a:latin typeface="Roboto"/>
                <a:ea typeface="Roboto"/>
                <a:cs typeface="Roboto"/>
                <a:sym typeface="Roboto"/>
              </a:rPr>
              <a:t>= 0.579909</a:t>
            </a:r>
            <a:r>
              <a:rPr lang="en" dirty="0">
                <a:latin typeface="Roboto"/>
                <a:ea typeface="Roboto"/>
                <a:cs typeface="Roboto"/>
                <a:sym typeface="Roboto"/>
              </a:rPr>
              <a:t>)</a:t>
            </a:r>
            <a:endParaRPr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164" name="Google Shape;164;p24"/>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a:p>
        </p:txBody>
      </p:sp>
      <p:pic>
        <p:nvPicPr>
          <p:cNvPr id="165" name="Google Shape;165;p24"/>
          <p:cNvPicPr preferRelativeResize="0"/>
          <p:nvPr/>
        </p:nvPicPr>
        <p:blipFill rotWithShape="1">
          <a:blip r:embed="rId3">
            <a:alphaModFix/>
          </a:blip>
          <a:srcRect t="1690"/>
          <a:stretch/>
        </p:blipFill>
        <p:spPr>
          <a:xfrm>
            <a:off x="362850" y="1701200"/>
            <a:ext cx="3252226" cy="2908525"/>
          </a:xfrm>
          <a:prstGeom prst="rect">
            <a:avLst/>
          </a:prstGeom>
          <a:noFill/>
          <a:ln>
            <a:noFill/>
          </a:ln>
        </p:spPr>
      </p:pic>
      <p:pic>
        <p:nvPicPr>
          <p:cNvPr id="166" name="Google Shape;166;p24"/>
          <p:cNvPicPr preferRelativeResize="0"/>
          <p:nvPr/>
        </p:nvPicPr>
        <p:blipFill>
          <a:blip r:embed="rId4">
            <a:alphaModFix/>
          </a:blip>
          <a:stretch>
            <a:fillRect/>
          </a:stretch>
        </p:blipFill>
        <p:spPr>
          <a:xfrm>
            <a:off x="5282450" y="1701200"/>
            <a:ext cx="3622449" cy="2908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idx="4294967295"/>
          </p:nvPr>
        </p:nvSpPr>
        <p:spPr>
          <a:xfrm>
            <a:off x="57138"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Importance: Methodology</a:t>
            </a:r>
            <a:endParaRPr>
              <a:solidFill>
                <a:schemeClr val="dk1"/>
              </a:solidFill>
            </a:endParaRPr>
          </a:p>
        </p:txBody>
      </p:sp>
      <p:graphicFrame>
        <p:nvGraphicFramePr>
          <p:cNvPr id="172" name="Google Shape;172;p25"/>
          <p:cNvGraphicFramePr/>
          <p:nvPr/>
        </p:nvGraphicFramePr>
        <p:xfrm>
          <a:off x="129163" y="647805"/>
          <a:ext cx="8800675" cy="3987070"/>
        </p:xfrm>
        <a:graphic>
          <a:graphicData uri="http://schemas.openxmlformats.org/drawingml/2006/table">
            <a:tbl>
              <a:tblPr>
                <a:noFill/>
                <a:tableStyleId>{88F90AE2-E7AC-4B85-991D-EFD0EA7418E5}</a:tableStyleId>
              </a:tblPr>
              <a:tblGrid>
                <a:gridCol w="1768675">
                  <a:extLst>
                    <a:ext uri="{9D8B030D-6E8A-4147-A177-3AD203B41FA5}">
                      <a16:colId xmlns:a16="http://schemas.microsoft.com/office/drawing/2014/main" val="20000"/>
                    </a:ext>
                  </a:extLst>
                </a:gridCol>
                <a:gridCol w="2274450">
                  <a:extLst>
                    <a:ext uri="{9D8B030D-6E8A-4147-A177-3AD203B41FA5}">
                      <a16:colId xmlns:a16="http://schemas.microsoft.com/office/drawing/2014/main" val="20001"/>
                    </a:ext>
                  </a:extLst>
                </a:gridCol>
                <a:gridCol w="4757550">
                  <a:extLst>
                    <a:ext uri="{9D8B030D-6E8A-4147-A177-3AD203B41FA5}">
                      <a16:colId xmlns:a16="http://schemas.microsoft.com/office/drawing/2014/main" val="20002"/>
                    </a:ext>
                  </a:extLst>
                </a:gridCol>
              </a:tblGrid>
              <a:tr h="650975">
                <a:tc>
                  <a:txBody>
                    <a:bodyPr/>
                    <a:lstStyle/>
                    <a:p>
                      <a:pPr marL="0" lvl="0" indent="0" algn="ctr" rtl="0">
                        <a:spcBef>
                          <a:spcPts val="0"/>
                        </a:spcBef>
                        <a:spcAft>
                          <a:spcPts val="0"/>
                        </a:spcAft>
                        <a:buNone/>
                      </a:pPr>
                      <a:r>
                        <a:rPr lang="en" sz="1450" b="1" i="1">
                          <a:latin typeface="Roboto"/>
                          <a:ea typeface="Roboto"/>
                          <a:cs typeface="Roboto"/>
                          <a:sym typeface="Roboto"/>
                        </a:rPr>
                        <a:t>Feature Importance Method</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Sklearn</a:t>
                      </a:r>
                      <a:endParaRPr sz="1450" b="1" i="1">
                        <a:latin typeface="Roboto"/>
                        <a:ea typeface="Roboto"/>
                        <a:cs typeface="Roboto"/>
                        <a:sym typeface="Roboto"/>
                      </a:endParaRPr>
                    </a:p>
                    <a:p>
                      <a:pPr marL="0" lvl="0" indent="0" algn="ctr" rtl="0">
                        <a:spcBef>
                          <a:spcPts val="0"/>
                        </a:spcBef>
                        <a:spcAft>
                          <a:spcPts val="0"/>
                        </a:spcAft>
                        <a:buNone/>
                      </a:pPr>
                      <a:r>
                        <a:rPr lang="en" sz="1450" b="1" i="1">
                          <a:latin typeface="Roboto"/>
                          <a:ea typeface="Roboto"/>
                          <a:cs typeface="Roboto"/>
                          <a:sym typeface="Roboto"/>
                        </a:rPr>
                        <a:t>Function</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Methodology</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10125">
                <a:tc>
                  <a:txBody>
                    <a:bodyPr/>
                    <a:lstStyle/>
                    <a:p>
                      <a:pPr marL="0" lvl="0" indent="0" algn="ctr" rtl="0">
                        <a:spcBef>
                          <a:spcPts val="0"/>
                        </a:spcBef>
                        <a:spcAft>
                          <a:spcPts val="0"/>
                        </a:spcAft>
                        <a:buNone/>
                      </a:pPr>
                      <a:r>
                        <a:rPr lang="en" sz="1350" i="1">
                          <a:latin typeface="Roboto"/>
                          <a:ea typeface="Roboto"/>
                          <a:cs typeface="Roboto"/>
                          <a:sym typeface="Roboto"/>
                        </a:rPr>
                        <a:t>Mutual Information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SelectKBest,</a:t>
                      </a: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mutual_info_classif</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nonparametric methods related to entropy estimation from k-nearest neighbors distances.  Mutual information is closely related to entropy and provides results from the range of zero to 1.</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The mean and standard deviation of accumulation of the impurity decrease within each decision tree of the 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6600">
                <a:tc>
                  <a:txBody>
                    <a:bodyPr/>
                    <a:lstStyle/>
                    <a:p>
                      <a:pPr marL="0" lvl="0" indent="0" algn="ctr" rtl="0">
                        <a:spcBef>
                          <a:spcPts val="0"/>
                        </a:spcBef>
                        <a:spcAft>
                          <a:spcPts val="0"/>
                        </a:spcAft>
                        <a:buNone/>
                      </a:pPr>
                      <a:r>
                        <a:rPr lang="en" sz="1350" i="1">
                          <a:latin typeface="Roboto"/>
                          <a:ea typeface="Roboto"/>
                          <a:cs typeface="Roboto"/>
                          <a:sym typeface="Roboto"/>
                        </a:rPr>
                        <a:t>Logistic 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LogisticRegression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odds ratio for coefficients</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Gradient Boosting </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Adaboost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73" name="Google Shape;173;p2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6"/>
                </a:solidFill>
              </a:rPr>
              <a:t>Mutual Information</a:t>
            </a:r>
            <a:r>
              <a:rPr lang="en">
                <a:solidFill>
                  <a:schemeClr val="dk1"/>
                </a:solidFill>
              </a:rPr>
              <a:t> </a:t>
            </a:r>
            <a:endParaRPr>
              <a:solidFill>
                <a:schemeClr val="dk1"/>
              </a:solidFill>
            </a:endParaRPr>
          </a:p>
        </p:txBody>
      </p:sp>
      <p:sp>
        <p:nvSpPr>
          <p:cNvPr id="179" name="Google Shape;179;p26"/>
          <p:cNvSpPr txBox="1"/>
          <p:nvPr/>
        </p:nvSpPr>
        <p:spPr>
          <a:xfrm>
            <a:off x="-150125" y="795050"/>
            <a:ext cx="2888100" cy="16623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‘fourier_sc51_variance’</a:t>
            </a:r>
            <a:endParaRPr sz="1600">
              <a:latin typeface="Roboto"/>
              <a:ea typeface="Roboto"/>
              <a:cs typeface="Roboto"/>
              <a:sym typeface="Roboto"/>
            </a:endParaRPr>
          </a:p>
        </p:txBody>
      </p:sp>
      <p:pic>
        <p:nvPicPr>
          <p:cNvPr id="180" name="Google Shape;180;p26"/>
          <p:cNvPicPr preferRelativeResize="0"/>
          <p:nvPr/>
        </p:nvPicPr>
        <p:blipFill>
          <a:blip r:embed="rId3">
            <a:alphaModFix/>
          </a:blip>
          <a:stretch>
            <a:fillRect/>
          </a:stretch>
        </p:blipFill>
        <p:spPr>
          <a:xfrm>
            <a:off x="2737900" y="693379"/>
            <a:ext cx="6406098" cy="39210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7"/>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2"/>
                </a:solidFill>
              </a:rPr>
              <a:t>Random Forest</a:t>
            </a:r>
            <a:endParaRPr>
              <a:solidFill>
                <a:schemeClr val="accent2"/>
              </a:solidFill>
            </a:endParaRPr>
          </a:p>
        </p:txBody>
      </p:sp>
      <p:sp>
        <p:nvSpPr>
          <p:cNvPr id="186" name="Google Shape;186;p27"/>
          <p:cNvSpPr txBox="1"/>
          <p:nvPr/>
        </p:nvSpPr>
        <p:spPr>
          <a:xfrm>
            <a:off x="-150125" y="795050"/>
            <a:ext cx="2622300" cy="18471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 Most significant feature: ‘gabor_sc5_filter_12’</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187" name="Google Shape;187;p27"/>
          <p:cNvPicPr preferRelativeResize="0"/>
          <p:nvPr/>
        </p:nvPicPr>
        <p:blipFill>
          <a:blip r:embed="rId3">
            <a:alphaModFix/>
          </a:blip>
          <a:stretch>
            <a:fillRect/>
          </a:stretch>
        </p:blipFill>
        <p:spPr>
          <a:xfrm>
            <a:off x="2774050" y="767700"/>
            <a:ext cx="6230500" cy="3844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8"/>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Logistic Regression</a:t>
            </a:r>
            <a:endParaRPr>
              <a:solidFill>
                <a:schemeClr val="dk1"/>
              </a:solidFill>
            </a:endParaRPr>
          </a:p>
        </p:txBody>
      </p:sp>
      <p:sp>
        <p:nvSpPr>
          <p:cNvPr id="193" name="Google Shape;193;p28"/>
          <p:cNvSpPr txBox="1"/>
          <p:nvPr/>
        </p:nvSpPr>
        <p:spPr>
          <a:xfrm>
            <a:off x="-150125" y="795050"/>
            <a:ext cx="2568900" cy="2093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 </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‘fourier_sc31_mean’</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194" name="Google Shape;194;p28"/>
          <p:cNvPicPr preferRelativeResize="0"/>
          <p:nvPr/>
        </p:nvPicPr>
        <p:blipFill>
          <a:blip r:embed="rId3">
            <a:alphaModFix/>
          </a:blip>
          <a:stretch>
            <a:fillRect/>
          </a:stretch>
        </p:blipFill>
        <p:spPr>
          <a:xfrm>
            <a:off x="2764475" y="767700"/>
            <a:ext cx="6294974" cy="3850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3"/>
                </a:solidFill>
              </a:rPr>
              <a:t>Gradient Boosting</a:t>
            </a:r>
            <a:r>
              <a:rPr lang="en">
                <a:solidFill>
                  <a:schemeClr val="dk1"/>
                </a:solidFill>
              </a:rPr>
              <a:t>  </a:t>
            </a:r>
            <a:endParaRPr>
              <a:solidFill>
                <a:schemeClr val="dk1"/>
              </a:solidFill>
            </a:endParaRPr>
          </a:p>
        </p:txBody>
      </p:sp>
      <p:sp>
        <p:nvSpPr>
          <p:cNvPr id="200" name="Google Shape;200;p29"/>
          <p:cNvSpPr txBox="1"/>
          <p:nvPr/>
        </p:nvSpPr>
        <p:spPr>
          <a:xfrm>
            <a:off x="-150125" y="795050"/>
            <a:ext cx="2635500" cy="2093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‘gabor_sc7_filter_8’</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201" name="Google Shape;201;p29"/>
          <p:cNvPicPr preferRelativeResize="0"/>
          <p:nvPr/>
        </p:nvPicPr>
        <p:blipFill>
          <a:blip r:embed="rId3">
            <a:alphaModFix/>
          </a:blip>
          <a:stretch>
            <a:fillRect/>
          </a:stretch>
        </p:blipFill>
        <p:spPr>
          <a:xfrm>
            <a:off x="3073975" y="695725"/>
            <a:ext cx="6070025" cy="394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rgbClr val="9900FF"/>
                </a:solidFill>
              </a:rPr>
              <a:t>Adaptive Boosting</a:t>
            </a:r>
            <a:r>
              <a:rPr lang="en">
                <a:solidFill>
                  <a:schemeClr val="dk1"/>
                </a:solidFill>
              </a:rPr>
              <a:t> </a:t>
            </a:r>
            <a:endParaRPr>
              <a:solidFill>
                <a:schemeClr val="dk1"/>
              </a:solidFill>
            </a:endParaRPr>
          </a:p>
        </p:txBody>
      </p:sp>
      <p:sp>
        <p:nvSpPr>
          <p:cNvPr id="207" name="Google Shape;207;p30"/>
          <p:cNvSpPr txBox="1"/>
          <p:nvPr/>
        </p:nvSpPr>
        <p:spPr>
          <a:xfrm>
            <a:off x="-150125" y="795050"/>
            <a:ext cx="2616000" cy="33246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If feature was not significant, it was given value of zero</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5 features were important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‘gabor_sc7_filter_8</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208" name="Google Shape;208;p30"/>
          <p:cNvPicPr preferRelativeResize="0"/>
          <p:nvPr/>
        </p:nvPicPr>
        <p:blipFill>
          <a:blip r:embed="rId3">
            <a:alphaModFix/>
          </a:blip>
          <a:stretch>
            <a:fillRect/>
          </a:stretch>
        </p:blipFill>
        <p:spPr>
          <a:xfrm>
            <a:off x="2551825" y="685875"/>
            <a:ext cx="6393401" cy="393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idx="4294967295"/>
          </p:nvPr>
        </p:nvSpPr>
        <p:spPr>
          <a:xfrm>
            <a:off x="-25"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Results</a:t>
            </a:r>
            <a:endParaRPr>
              <a:solidFill>
                <a:schemeClr val="dk1"/>
              </a:solidFill>
            </a:endParaRPr>
          </a:p>
        </p:txBody>
      </p:sp>
      <p:sp>
        <p:nvSpPr>
          <p:cNvPr id="214" name="Google Shape;214;p31"/>
          <p:cNvSpPr txBox="1">
            <a:spLocks noGrp="1"/>
          </p:cNvSpPr>
          <p:nvPr>
            <p:ph type="body" idx="1"/>
          </p:nvPr>
        </p:nvSpPr>
        <p:spPr>
          <a:xfrm>
            <a:off x="66675" y="705850"/>
            <a:ext cx="8382000" cy="1018200"/>
          </a:xfrm>
          <a:prstGeom prst="rect">
            <a:avLst/>
          </a:prstGeom>
        </p:spPr>
        <p:txBody>
          <a:bodyPr spcFirstLastPara="1" wrap="square" lIns="91425" tIns="91425" rIns="91425" bIns="91425" anchor="ctr" anchorCtr="0">
            <a:normAutofit fontScale="40000" lnSpcReduction="10000"/>
          </a:bodyPr>
          <a:lstStyle/>
          <a:p>
            <a:pPr marL="457200" lvl="0" indent="-347144" algn="l" rtl="0">
              <a:spcBef>
                <a:spcPts val="0"/>
              </a:spcBef>
              <a:spcAft>
                <a:spcPts val="0"/>
              </a:spcAft>
              <a:buClr>
                <a:schemeClr val="dk2"/>
              </a:buClr>
              <a:buSzPct val="100000"/>
              <a:buChar char="●"/>
            </a:pPr>
            <a:r>
              <a:rPr lang="en" sz="5744" b="1">
                <a:solidFill>
                  <a:schemeClr val="dk2"/>
                </a:solidFill>
              </a:rPr>
              <a:t>No clear pattern was detected amongst Contextual Feature methods</a:t>
            </a:r>
            <a:endParaRPr sz="5744" b="1">
              <a:solidFill>
                <a:schemeClr val="dk2"/>
              </a:solidFill>
            </a:endParaRPr>
          </a:p>
          <a:p>
            <a:pPr marL="914400" lvl="1" indent="-347144" algn="l" rtl="0">
              <a:spcBef>
                <a:spcPts val="0"/>
              </a:spcBef>
              <a:spcAft>
                <a:spcPts val="0"/>
              </a:spcAft>
              <a:buClr>
                <a:schemeClr val="dk2"/>
              </a:buClr>
              <a:buSzPct val="100000"/>
              <a:buChar char="○"/>
            </a:pPr>
            <a:r>
              <a:rPr lang="en" sz="5744" b="1">
                <a:solidFill>
                  <a:schemeClr val="dk2"/>
                </a:solidFill>
              </a:rPr>
              <a:t>Feature with rank 1: ‘lbpm_sc7_max’</a:t>
            </a:r>
            <a:endParaRPr sz="5744" b="1">
              <a:solidFill>
                <a:schemeClr val="dk2"/>
              </a:solidFill>
            </a:endParaRPr>
          </a:p>
          <a:p>
            <a:pPr marL="0" lvl="0" indent="0" algn="l" rtl="0">
              <a:spcBef>
                <a:spcPts val="0"/>
              </a:spcBef>
              <a:spcAft>
                <a:spcPts val="0"/>
              </a:spcAft>
              <a:buNone/>
            </a:pPr>
            <a:endParaRPr>
              <a:solidFill>
                <a:schemeClr val="dk2"/>
              </a:solidFill>
            </a:endParaRPr>
          </a:p>
        </p:txBody>
      </p:sp>
      <p:graphicFrame>
        <p:nvGraphicFramePr>
          <p:cNvPr id="215" name="Google Shape;215;p31"/>
          <p:cNvGraphicFramePr/>
          <p:nvPr/>
        </p:nvGraphicFramePr>
        <p:xfrm>
          <a:off x="1604963" y="1920075"/>
          <a:ext cx="5934075" cy="2185355"/>
        </p:xfrm>
        <a:graphic>
          <a:graphicData uri="http://schemas.openxmlformats.org/drawingml/2006/table">
            <a:tbl>
              <a:tblPr>
                <a:noFill/>
                <a:tableStyleId>{BDBF8C68-A3AC-4CE4-B1BD-22038744ACC1}</a:tableStyleId>
              </a:tblPr>
              <a:tblGrid>
                <a:gridCol w="2409825">
                  <a:extLst>
                    <a:ext uri="{9D8B030D-6E8A-4147-A177-3AD203B41FA5}">
                      <a16:colId xmlns:a16="http://schemas.microsoft.com/office/drawing/2014/main" val="20000"/>
                    </a:ext>
                  </a:extLst>
                </a:gridCol>
                <a:gridCol w="3524250">
                  <a:extLst>
                    <a:ext uri="{9D8B030D-6E8A-4147-A177-3AD203B41FA5}">
                      <a16:colId xmlns:a16="http://schemas.microsoft.com/office/drawing/2014/main" val="20001"/>
                    </a:ext>
                  </a:extLst>
                </a:gridCol>
              </a:tblGrid>
              <a:tr h="304800">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Model </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Validation F1 for ‘Deprived’</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Random Forest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0.07</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Logistic Regression</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0.07</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Gradient Boosting</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0.00</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Adaboost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0.00</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sp>
        <p:nvSpPr>
          <p:cNvPr id="75" name="Google Shape;75;p14"/>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Covariates (25-46)</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Statistical Analysis</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4)     Conclusion (47-49)</a:t>
            </a:r>
            <a:endParaRPr sz="1300" b="1" dirty="0">
              <a:solidFill>
                <a:schemeClr val="dk2"/>
              </a:solidFill>
              <a:highlight>
                <a:schemeClr val="accent4"/>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(50-53)</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pic>
        <p:nvPicPr>
          <p:cNvPr id="76" name="Google Shape;76;p14"/>
          <p:cNvPicPr preferRelativeResize="0"/>
          <p:nvPr/>
        </p:nvPicPr>
        <p:blipFill>
          <a:blip r:embed="rId3">
            <a:alphaModFix/>
          </a:blip>
          <a:stretch>
            <a:fillRect/>
          </a:stretch>
        </p:blipFill>
        <p:spPr>
          <a:xfrm>
            <a:off x="3443600" y="672975"/>
            <a:ext cx="5536250" cy="1900499"/>
          </a:xfrm>
          <a:prstGeom prst="rect">
            <a:avLst/>
          </a:prstGeom>
          <a:noFill/>
          <a:ln>
            <a:noFill/>
          </a:ln>
        </p:spPr>
      </p:pic>
      <p:sp>
        <p:nvSpPr>
          <p:cNvPr id="77" name="Google Shape;77;p14"/>
          <p:cNvSpPr txBox="1">
            <a:spLocks noGrp="1"/>
          </p:cNvSpPr>
          <p:nvPr>
            <p:ph type="body" idx="1"/>
          </p:nvPr>
        </p:nvSpPr>
        <p:spPr>
          <a:xfrm>
            <a:off x="4467825" y="335175"/>
            <a:ext cx="36501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pic>
        <p:nvPicPr>
          <p:cNvPr id="78" name="Google Shape;78;p14"/>
          <p:cNvPicPr preferRelativeResize="0"/>
          <p:nvPr/>
        </p:nvPicPr>
        <p:blipFill rotWithShape="1">
          <a:blip r:embed="rId4">
            <a:alphaModFix/>
          </a:blip>
          <a:srcRect r="9616"/>
          <a:stretch/>
        </p:blipFill>
        <p:spPr>
          <a:xfrm>
            <a:off x="5618725" y="3091875"/>
            <a:ext cx="1566775" cy="1581150"/>
          </a:xfrm>
          <a:prstGeom prst="rect">
            <a:avLst/>
          </a:prstGeom>
          <a:noFill/>
          <a:ln>
            <a:noFill/>
          </a:ln>
        </p:spPr>
      </p:pic>
      <p:sp>
        <p:nvSpPr>
          <p:cNvPr id="79" name="Google Shape;79;p14"/>
          <p:cNvSpPr txBox="1">
            <a:spLocks noGrp="1"/>
          </p:cNvSpPr>
          <p:nvPr>
            <p:ph type="body" idx="1"/>
          </p:nvPr>
        </p:nvSpPr>
        <p:spPr>
          <a:xfrm>
            <a:off x="4386675" y="2754075"/>
            <a:ext cx="36501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QR code to our github</a:t>
            </a:r>
            <a:endParaRPr sz="100">
              <a:solidFill>
                <a:schemeClr val="dk2"/>
              </a:solidFill>
              <a:highlight>
                <a:schemeClr val="accent4"/>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Comparing all Ranks </a:t>
            </a:r>
            <a:endParaRPr>
              <a:solidFill>
                <a:schemeClr val="dk1"/>
              </a:solidFill>
            </a:endParaRPr>
          </a:p>
        </p:txBody>
      </p:sp>
      <p:sp>
        <p:nvSpPr>
          <p:cNvPr id="221" name="Google Shape;221;p32"/>
          <p:cNvSpPr txBox="1"/>
          <p:nvPr/>
        </p:nvSpPr>
        <p:spPr>
          <a:xfrm>
            <a:off x="-1" y="795050"/>
            <a:ext cx="9090775" cy="94074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dirty="0">
                <a:latin typeface="Roboto"/>
                <a:ea typeface="Roboto"/>
                <a:cs typeface="Roboto"/>
                <a:sym typeface="Roboto"/>
              </a:rPr>
              <a:t>Contextual features would have feature importance values for some models but have low values for others</a:t>
            </a:r>
            <a:endParaRPr sz="16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p:txBody>
      </p:sp>
      <p:graphicFrame>
        <p:nvGraphicFramePr>
          <p:cNvPr id="222" name="Google Shape;222;p32"/>
          <p:cNvGraphicFramePr/>
          <p:nvPr/>
        </p:nvGraphicFramePr>
        <p:xfrm>
          <a:off x="0" y="1726775"/>
          <a:ext cx="9144000" cy="2705304"/>
        </p:xfrm>
        <a:graphic>
          <a:graphicData uri="http://schemas.openxmlformats.org/drawingml/2006/table">
            <a:tbl>
              <a:tblPr>
                <a:noFill/>
                <a:tableStyleId>{BDBF8C68-A3AC-4CE4-B1BD-22038744ACC1}</a:tableStyleId>
              </a:tblPr>
              <a:tblGrid>
                <a:gridCol w="1708800">
                  <a:extLst>
                    <a:ext uri="{9D8B030D-6E8A-4147-A177-3AD203B41FA5}">
                      <a16:colId xmlns:a16="http://schemas.microsoft.com/office/drawing/2014/main" val="20000"/>
                    </a:ext>
                  </a:extLst>
                </a:gridCol>
                <a:gridCol w="1470875">
                  <a:extLst>
                    <a:ext uri="{9D8B030D-6E8A-4147-A177-3AD203B41FA5}">
                      <a16:colId xmlns:a16="http://schemas.microsoft.com/office/drawing/2014/main" val="20001"/>
                    </a:ext>
                  </a:extLst>
                </a:gridCol>
                <a:gridCol w="1176375">
                  <a:extLst>
                    <a:ext uri="{9D8B030D-6E8A-4147-A177-3AD203B41FA5}">
                      <a16:colId xmlns:a16="http://schemas.microsoft.com/office/drawing/2014/main" val="20002"/>
                    </a:ext>
                  </a:extLst>
                </a:gridCol>
                <a:gridCol w="1346400">
                  <a:extLst>
                    <a:ext uri="{9D8B030D-6E8A-4147-A177-3AD203B41FA5}">
                      <a16:colId xmlns:a16="http://schemas.microsoft.com/office/drawing/2014/main" val="20003"/>
                    </a:ext>
                  </a:extLst>
                </a:gridCol>
                <a:gridCol w="1619250">
                  <a:extLst>
                    <a:ext uri="{9D8B030D-6E8A-4147-A177-3AD203B41FA5}">
                      <a16:colId xmlns:a16="http://schemas.microsoft.com/office/drawing/2014/main" val="20004"/>
                    </a:ext>
                  </a:extLst>
                </a:gridCol>
                <a:gridCol w="1008775">
                  <a:extLst>
                    <a:ext uri="{9D8B030D-6E8A-4147-A177-3AD203B41FA5}">
                      <a16:colId xmlns:a16="http://schemas.microsoft.com/office/drawing/2014/main" val="20005"/>
                    </a:ext>
                  </a:extLst>
                </a:gridCol>
                <a:gridCol w="813525">
                  <a:extLst>
                    <a:ext uri="{9D8B030D-6E8A-4147-A177-3AD203B41FA5}">
                      <a16:colId xmlns:a16="http://schemas.microsoft.com/office/drawing/2014/main" val="20006"/>
                    </a:ext>
                  </a:extLst>
                </a:gridCol>
              </a:tblGrid>
              <a:tr h="670550">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Contextual_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features</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top_logistic</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Random</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_Forest_0_1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Gradient_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Boosting_0_1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top_</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Ada</a:t>
                      </a:r>
                      <a:endParaRPr sz="1200" b="1">
                        <a:latin typeface="Calibri"/>
                        <a:ea typeface="Calibri"/>
                        <a:cs typeface="Calibri"/>
                        <a:sym typeface="Calibri"/>
                      </a:endParaRPr>
                    </a:p>
                    <a:p>
                      <a:pPr marL="0" lvl="0" indent="0" algn="l" rtl="0">
                        <a:lnSpc>
                          <a:spcPct val="115000"/>
                        </a:lnSpc>
                        <a:spcBef>
                          <a:spcPts val="0"/>
                        </a:spcBef>
                        <a:spcAft>
                          <a:spcPts val="0"/>
                        </a:spcAft>
                        <a:buNone/>
                      </a:pPr>
                      <a:r>
                        <a:rPr lang="en" sz="1200" b="1">
                          <a:latin typeface="Calibri"/>
                          <a:ea typeface="Calibri"/>
                          <a:cs typeface="Calibri"/>
                          <a:sym typeface="Calibri"/>
                        </a:rPr>
                        <a:t>_Boosting_0_1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minfo_0_1</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200" b="1">
                          <a:latin typeface="Calibri"/>
                          <a:ea typeface="Calibri"/>
                          <a:cs typeface="Calibri"/>
                          <a:sym typeface="Calibri"/>
                        </a:rPr>
                        <a:t>rank</a:t>
                      </a:r>
                      <a:endParaRPr sz="1200" b="1">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lbpm_sc7_max</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7</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18</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39</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hog_sc3_skew</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10</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26</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6</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73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gabor_sc5_filter_12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69</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14</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82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lac_sc7_lac</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26</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19</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2</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131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4</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4250">
                <a:tc>
                  <a:txBody>
                    <a:bodyPr/>
                    <a:lstStyle/>
                    <a:p>
                      <a:pPr marL="0" lvl="0" indent="0" algn="l" rtl="0">
                        <a:lnSpc>
                          <a:spcPct val="115000"/>
                        </a:lnSpc>
                        <a:spcBef>
                          <a:spcPts val="0"/>
                        </a:spcBef>
                        <a:spcAft>
                          <a:spcPts val="0"/>
                        </a:spcAft>
                        <a:buNone/>
                      </a:pPr>
                      <a:r>
                        <a:rPr lang="en" sz="1200">
                          <a:latin typeface="Calibri"/>
                          <a:ea typeface="Calibri"/>
                          <a:cs typeface="Calibri"/>
                          <a:sym typeface="Calibri"/>
                        </a:rPr>
                        <a:t>gabor_sc7_filter_8</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91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38</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53</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Calibri"/>
                          <a:ea typeface="Calibri"/>
                          <a:cs typeface="Calibri"/>
                          <a:sym typeface="Calibri"/>
                        </a:rPr>
                        <a:t>5</a:t>
                      </a:r>
                      <a:endParaRPr sz="1200">
                        <a:latin typeface="Calibri"/>
                        <a:ea typeface="Calibri"/>
                        <a:cs typeface="Calibri"/>
                        <a:sym typeface="Calibri"/>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p:nvPr/>
        </p:nvSpPr>
        <p:spPr>
          <a:xfrm>
            <a:off x="66575" y="842475"/>
            <a:ext cx="2627100" cy="36027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Development: Contextual - classes 0 &amp; 1</a:t>
            </a:r>
            <a:r>
              <a:rPr lang="en">
                <a:solidFill>
                  <a:schemeClr val="dk1"/>
                </a:solidFill>
              </a:rPr>
              <a:t> </a:t>
            </a:r>
            <a:endParaRPr>
              <a:solidFill>
                <a:schemeClr val="dk1"/>
              </a:solidFill>
            </a:endParaRPr>
          </a:p>
        </p:txBody>
      </p:sp>
      <p:sp>
        <p:nvSpPr>
          <p:cNvPr id="229" name="Google Shape;229;p33"/>
          <p:cNvSpPr txBox="1"/>
          <p:nvPr/>
        </p:nvSpPr>
        <p:spPr>
          <a:xfrm>
            <a:off x="33275" y="940425"/>
            <a:ext cx="2693700" cy="3406800"/>
          </a:xfrm>
          <a:prstGeom prst="rect">
            <a:avLst/>
          </a:prstGeom>
          <a:noFill/>
          <a:ln>
            <a:noFill/>
          </a:ln>
        </p:spPr>
        <p:txBody>
          <a:bodyPr spcFirstLastPara="1" wrap="square" lIns="91425" tIns="91425" rIns="91425" bIns="91425" anchor="t" anchorCtr="0">
            <a:spAutoFit/>
          </a:bodyPr>
          <a:lstStyle/>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5 model types tested:</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(9 MLP models)</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Using all features available</a:t>
            </a:r>
            <a:endParaRPr sz="1100">
              <a:solidFill>
                <a:schemeClr val="lt1"/>
              </a:solidFill>
              <a:latin typeface="Roboto"/>
              <a:ea typeface="Roboto"/>
              <a:cs typeface="Roboto"/>
              <a:sym typeface="Roboto"/>
            </a:endParaRPr>
          </a:p>
        </p:txBody>
      </p:sp>
      <p:pic>
        <p:nvPicPr>
          <p:cNvPr id="230" name="Google Shape;230;p33"/>
          <p:cNvPicPr preferRelativeResize="0"/>
          <p:nvPr/>
        </p:nvPicPr>
        <p:blipFill>
          <a:blip r:embed="rId3">
            <a:alphaModFix/>
          </a:blip>
          <a:stretch>
            <a:fillRect/>
          </a:stretch>
        </p:blipFill>
        <p:spPr>
          <a:xfrm>
            <a:off x="2817625" y="767700"/>
            <a:ext cx="6326375" cy="3887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4"/>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Contextual - classes 0 &amp; 1</a:t>
            </a:r>
            <a:r>
              <a:rPr lang="en">
                <a:solidFill>
                  <a:schemeClr val="dk1"/>
                </a:solidFill>
              </a:rPr>
              <a:t> </a:t>
            </a:r>
            <a:endParaRPr>
              <a:solidFill>
                <a:schemeClr val="dk1"/>
              </a:solidFill>
            </a:endParaRPr>
          </a:p>
        </p:txBody>
      </p:sp>
      <p:sp>
        <p:nvSpPr>
          <p:cNvPr id="236" name="Google Shape;236;p34"/>
          <p:cNvSpPr txBox="1"/>
          <p:nvPr/>
        </p:nvSpPr>
        <p:spPr>
          <a:xfrm>
            <a:off x="646338" y="2742850"/>
            <a:ext cx="300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latin typeface="Times New Roman"/>
                <a:ea typeface="Times New Roman"/>
                <a:cs typeface="Times New Roman"/>
                <a:sym typeface="Times New Roman"/>
              </a:rPr>
              <a:t>Models Parameters</a:t>
            </a:r>
            <a:endParaRPr sz="1000" u="sng">
              <a:latin typeface="Times New Roman"/>
              <a:ea typeface="Times New Roman"/>
              <a:cs typeface="Times New Roman"/>
              <a:sym typeface="Times New Roman"/>
            </a:endParaRPr>
          </a:p>
          <a:p>
            <a:pPr marL="457200" lvl="0" indent="-292100" algn="l" rtl="0">
              <a:spcBef>
                <a:spcPts val="1200"/>
              </a:spcBef>
              <a:spcAft>
                <a:spcPts val="0"/>
              </a:spcAft>
              <a:buSzPts val="1000"/>
              <a:buFont typeface="Times New Roman"/>
              <a:buChar char="●"/>
            </a:pPr>
            <a:r>
              <a:rPr lang="en" sz="1000">
                <a:latin typeface="Times New Roman"/>
                <a:ea typeface="Times New Roman"/>
                <a:cs typeface="Times New Roman"/>
                <a:sym typeface="Times New Roman"/>
              </a:rPr>
              <a:t> Hidden layer sizes: (100, 100, 100)</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Activation: tanh</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Solver: adam</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Alpha: 0.0001</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Learning Rate: invscaling</a:t>
            </a:r>
            <a:endParaRPr/>
          </a:p>
        </p:txBody>
      </p:sp>
      <p:graphicFrame>
        <p:nvGraphicFramePr>
          <p:cNvPr id="237" name="Google Shape;237;p34"/>
          <p:cNvGraphicFramePr/>
          <p:nvPr/>
        </p:nvGraphicFramePr>
        <p:xfrm>
          <a:off x="480363" y="1835138"/>
          <a:ext cx="3331925" cy="457200"/>
        </p:xfrm>
        <a:graphic>
          <a:graphicData uri="http://schemas.openxmlformats.org/drawingml/2006/table">
            <a:tbl>
              <a:tblPr bandRow="1" bandCol="1">
                <a:noFill/>
                <a:tableStyleId>{563CF716-038D-46DA-9AFD-1E20DB947758}</a:tableStyleId>
              </a:tblPr>
              <a:tblGrid>
                <a:gridCol w="503525">
                  <a:extLst>
                    <a:ext uri="{9D8B030D-6E8A-4147-A177-3AD203B41FA5}">
                      <a16:colId xmlns:a16="http://schemas.microsoft.com/office/drawing/2014/main" val="20000"/>
                    </a:ext>
                  </a:extLst>
                </a:gridCol>
                <a:gridCol w="494775">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Ensemble</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0.35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0.67</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238" name="Google Shape;238;p34"/>
          <p:cNvSpPr txBox="1"/>
          <p:nvPr/>
        </p:nvSpPr>
        <p:spPr>
          <a:xfrm>
            <a:off x="563925" y="1458800"/>
            <a:ext cx="2832900" cy="457200"/>
          </a:xfrm>
          <a:prstGeom prst="rect">
            <a:avLst/>
          </a:prstGeom>
          <a:noFill/>
          <a:ln>
            <a:noFill/>
          </a:ln>
        </p:spPr>
        <p:txBody>
          <a:bodyPr spcFirstLastPara="1" wrap="square" lIns="91425" tIns="91425" rIns="91425" bIns="91425" anchor="ctr" anchorCtr="0">
            <a:noAutofit/>
          </a:bodyPr>
          <a:lstStyle/>
          <a:p>
            <a:pPr marL="228600" lvl="0" indent="0" algn="ctr" rtl="0">
              <a:lnSpc>
                <a:spcPct val="90000"/>
              </a:lnSpc>
              <a:spcBef>
                <a:spcPts val="1200"/>
              </a:spcBef>
              <a:spcAft>
                <a:spcPts val="0"/>
              </a:spcAft>
              <a:buNone/>
            </a:pPr>
            <a:r>
              <a:rPr lang="en" sz="800" cap="small">
                <a:latin typeface="Times New Roman"/>
                <a:ea typeface="Times New Roman"/>
                <a:cs typeface="Times New Roman"/>
                <a:sym typeface="Times New Roman"/>
              </a:rPr>
              <a:t>Best Performing Contextual Model on All Classes</a:t>
            </a:r>
            <a:endParaRPr sz="800" cap="small">
              <a:latin typeface="Times New Roman"/>
              <a:ea typeface="Times New Roman"/>
              <a:cs typeface="Times New Roman"/>
              <a:sym typeface="Times New Roman"/>
            </a:endParaRPr>
          </a:p>
          <a:p>
            <a:pPr marL="265430" lvl="0" indent="0" algn="r" rtl="0">
              <a:spcBef>
                <a:spcPts val="600"/>
              </a:spcBef>
              <a:spcAft>
                <a:spcPts val="150"/>
              </a:spcAft>
              <a:buNone/>
            </a:pPr>
            <a:endParaRPr sz="700">
              <a:latin typeface="Times New Roman"/>
              <a:ea typeface="Times New Roman"/>
              <a:cs typeface="Times New Roman"/>
              <a:sym typeface="Times New Roman"/>
            </a:endParaRPr>
          </a:p>
        </p:txBody>
      </p:sp>
      <p:sp>
        <p:nvSpPr>
          <p:cNvPr id="239" name="Google Shape;239;p34"/>
          <p:cNvSpPr txBox="1"/>
          <p:nvPr/>
        </p:nvSpPr>
        <p:spPr>
          <a:xfrm>
            <a:off x="812300" y="2292350"/>
            <a:ext cx="3000000" cy="292500"/>
          </a:xfrm>
          <a:prstGeom prst="rect">
            <a:avLst/>
          </a:prstGeom>
          <a:noFill/>
          <a:ln>
            <a:noFill/>
          </a:ln>
        </p:spPr>
        <p:txBody>
          <a:bodyPr spcFirstLastPara="1" wrap="square" lIns="91425" tIns="91425" rIns="91425" bIns="91425" anchor="t" anchorCtr="0">
            <a:spAutoFit/>
          </a:bodyPr>
          <a:lstStyle/>
          <a:p>
            <a:pPr marL="265430" lvl="0" indent="-266700" algn="r" rtl="0">
              <a:spcBef>
                <a:spcPts val="300"/>
              </a:spcBef>
              <a:spcAft>
                <a:spcPts val="150"/>
              </a:spcAft>
              <a:buSzPts val="600"/>
              <a:buFont typeface="Times New Roman"/>
              <a:buAutoNum type="alphaLcPeriod"/>
            </a:pPr>
            <a:r>
              <a:rPr lang="en" sz="700">
                <a:latin typeface="Times New Roman"/>
                <a:ea typeface="Times New Roman"/>
                <a:cs typeface="Times New Roman"/>
                <a:sym typeface="Times New Roman"/>
              </a:rPr>
              <a:t>Ensemble model consisted of nine (9) MLP models</a:t>
            </a:r>
            <a:endParaRPr/>
          </a:p>
        </p:txBody>
      </p:sp>
      <p:graphicFrame>
        <p:nvGraphicFramePr>
          <p:cNvPr id="240" name="Google Shape;240;p34"/>
          <p:cNvGraphicFramePr/>
          <p:nvPr/>
        </p:nvGraphicFramePr>
        <p:xfrm>
          <a:off x="5715650" y="1835150"/>
          <a:ext cx="2143125" cy="609600"/>
        </p:xfrm>
        <a:graphic>
          <a:graphicData uri="http://schemas.openxmlformats.org/drawingml/2006/table">
            <a:tbl>
              <a:tblPr bandRow="1" bandCol="1">
                <a:noFill/>
                <a:tableStyleId>{563CF716-038D-46DA-9AFD-1E20DB947758}</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476250">
                  <a:extLst>
                    <a:ext uri="{9D8B030D-6E8A-4147-A177-3AD203B41FA5}">
                      <a16:colId xmlns:a16="http://schemas.microsoft.com/office/drawing/2014/main" val="20002"/>
                    </a:ext>
                  </a:extLst>
                </a:gridCol>
                <a:gridCol w="523875">
                  <a:extLst>
                    <a:ext uri="{9D8B030D-6E8A-4147-A177-3AD203B41FA5}">
                      <a16:colId xmlns:a16="http://schemas.microsoft.com/office/drawing/2014/main" val="20003"/>
                    </a:ext>
                  </a:extLst>
                </a:gridCol>
              </a:tblGrid>
              <a:tr h="152400">
                <a:tc rowSpan="3">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3033</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9</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39</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13</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3">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Predicted</a:t>
                      </a:r>
                      <a:endParaRPr sz="750" b="1" i="1">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241" name="Google Shape;241;p34"/>
          <p:cNvSpPr txBox="1"/>
          <p:nvPr/>
        </p:nvSpPr>
        <p:spPr>
          <a:xfrm>
            <a:off x="5287213" y="2444750"/>
            <a:ext cx="3000000" cy="51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i="1">
                <a:latin typeface="Times New Roman"/>
                <a:ea typeface="Times New Roman"/>
                <a:cs typeface="Times New Roman"/>
                <a:sym typeface="Times New Roman"/>
              </a:rPr>
              <a:t>(Confusion Matrix for the best performing model trained on the contextual features dataset containing only instances of the built-up (0) and deprived (1) classes.)</a:t>
            </a:r>
            <a:endParaRPr/>
          </a:p>
        </p:txBody>
      </p:sp>
      <p:sp>
        <p:nvSpPr>
          <p:cNvPr id="242" name="Google Shape;242;p34"/>
          <p:cNvSpPr txBox="1"/>
          <p:nvPr/>
        </p:nvSpPr>
        <p:spPr>
          <a:xfrm>
            <a:off x="5214425" y="1420984"/>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Contextual Confusion Matrix - Classes 0 &amp; 1</a:t>
            </a: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p:nvPr/>
        </p:nvSpPr>
        <p:spPr>
          <a:xfrm>
            <a:off x="66575" y="842475"/>
            <a:ext cx="2627100" cy="36027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5"/>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Testing: Contextual - all classes</a:t>
            </a:r>
            <a:endParaRPr>
              <a:solidFill>
                <a:schemeClr val="dk1"/>
              </a:solidFill>
            </a:endParaRPr>
          </a:p>
        </p:txBody>
      </p:sp>
      <p:sp>
        <p:nvSpPr>
          <p:cNvPr id="249" name="Google Shape;249;p35"/>
          <p:cNvSpPr txBox="1"/>
          <p:nvPr/>
        </p:nvSpPr>
        <p:spPr>
          <a:xfrm>
            <a:off x="33275" y="940425"/>
            <a:ext cx="2693700" cy="3406800"/>
          </a:xfrm>
          <a:prstGeom prst="rect">
            <a:avLst/>
          </a:prstGeom>
          <a:noFill/>
          <a:ln>
            <a:noFill/>
          </a:ln>
        </p:spPr>
        <p:txBody>
          <a:bodyPr spcFirstLastPara="1" wrap="square" lIns="91425" tIns="91425" rIns="91425" bIns="91425" anchor="t" anchorCtr="0">
            <a:spAutoFit/>
          </a:bodyPr>
          <a:lstStyle/>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5 model types tested:</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(9 MLP models)</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10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Ensemble model</a:t>
            </a:r>
            <a:endParaRPr sz="1100">
              <a:solidFill>
                <a:schemeClr val="lt1"/>
              </a:solidFill>
              <a:latin typeface="Roboto"/>
              <a:ea typeface="Roboto"/>
              <a:cs typeface="Roboto"/>
              <a:sym typeface="Roboto"/>
            </a:endParaRPr>
          </a:p>
          <a:p>
            <a:pPr marL="914400" lvl="1" indent="-298450" algn="l" rtl="0">
              <a:lnSpc>
                <a:spcPct val="10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Using all features available</a:t>
            </a:r>
            <a:endParaRPr sz="1100">
              <a:solidFill>
                <a:schemeClr val="lt1"/>
              </a:solidFill>
              <a:latin typeface="Roboto"/>
              <a:ea typeface="Roboto"/>
              <a:cs typeface="Roboto"/>
              <a:sym typeface="Roboto"/>
            </a:endParaRPr>
          </a:p>
        </p:txBody>
      </p:sp>
      <p:pic>
        <p:nvPicPr>
          <p:cNvPr id="250" name="Google Shape;250;p35"/>
          <p:cNvPicPr preferRelativeResize="0"/>
          <p:nvPr/>
        </p:nvPicPr>
        <p:blipFill>
          <a:blip r:embed="rId3">
            <a:alphaModFix/>
          </a:blip>
          <a:stretch>
            <a:fillRect/>
          </a:stretch>
        </p:blipFill>
        <p:spPr>
          <a:xfrm>
            <a:off x="2804525" y="767700"/>
            <a:ext cx="6152250" cy="408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Contextual - all classes</a:t>
            </a:r>
            <a:r>
              <a:rPr lang="en">
                <a:solidFill>
                  <a:schemeClr val="dk1"/>
                </a:solidFill>
              </a:rPr>
              <a:t> </a:t>
            </a:r>
            <a:endParaRPr>
              <a:solidFill>
                <a:schemeClr val="dk1"/>
              </a:solidFill>
            </a:endParaRPr>
          </a:p>
        </p:txBody>
      </p:sp>
      <p:sp>
        <p:nvSpPr>
          <p:cNvPr id="256" name="Google Shape;256;p36"/>
          <p:cNvSpPr txBox="1"/>
          <p:nvPr/>
        </p:nvSpPr>
        <p:spPr>
          <a:xfrm>
            <a:off x="646338" y="2742850"/>
            <a:ext cx="300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latin typeface="Times New Roman"/>
                <a:ea typeface="Times New Roman"/>
                <a:cs typeface="Times New Roman"/>
                <a:sym typeface="Times New Roman"/>
              </a:rPr>
              <a:t>Models Parameters</a:t>
            </a:r>
            <a:endParaRPr sz="1000" u="sng">
              <a:latin typeface="Times New Roman"/>
              <a:ea typeface="Times New Roman"/>
              <a:cs typeface="Times New Roman"/>
              <a:sym typeface="Times New Roman"/>
            </a:endParaRPr>
          </a:p>
          <a:p>
            <a:pPr marL="457200" lvl="0" indent="-292100" algn="l" rtl="0">
              <a:spcBef>
                <a:spcPts val="1200"/>
              </a:spcBef>
              <a:spcAft>
                <a:spcPts val="0"/>
              </a:spcAft>
              <a:buSzPts val="1000"/>
              <a:buFont typeface="Times New Roman"/>
              <a:buChar char="●"/>
            </a:pPr>
            <a:r>
              <a:rPr lang="en" sz="1000">
                <a:latin typeface="Times New Roman"/>
                <a:ea typeface="Times New Roman"/>
                <a:cs typeface="Times New Roman"/>
                <a:sym typeface="Times New Roman"/>
              </a:rPr>
              <a:t> Hidden layer sizes: (100, 100, 100)</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Activation: tanh</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Solver: adam</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Alpha: 0.0001</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Learning Rate: invscaling</a:t>
            </a:r>
            <a:endParaRPr/>
          </a:p>
        </p:txBody>
      </p:sp>
      <p:graphicFrame>
        <p:nvGraphicFramePr>
          <p:cNvPr id="257" name="Google Shape;257;p36"/>
          <p:cNvGraphicFramePr/>
          <p:nvPr/>
        </p:nvGraphicFramePr>
        <p:xfrm>
          <a:off x="480363" y="1835138"/>
          <a:ext cx="3331925" cy="457200"/>
        </p:xfrm>
        <a:graphic>
          <a:graphicData uri="http://schemas.openxmlformats.org/drawingml/2006/table">
            <a:tbl>
              <a:tblPr bandRow="1" bandCol="1">
                <a:noFill/>
                <a:tableStyleId>{563CF716-038D-46DA-9AFD-1E20DB947758}</a:tableStyleId>
              </a:tblPr>
              <a:tblGrid>
                <a:gridCol w="503525">
                  <a:extLst>
                    <a:ext uri="{9D8B030D-6E8A-4147-A177-3AD203B41FA5}">
                      <a16:colId xmlns:a16="http://schemas.microsoft.com/office/drawing/2014/main" val="20000"/>
                    </a:ext>
                  </a:extLst>
                </a:gridCol>
                <a:gridCol w="494775">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Ensemble</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0.25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0.70</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258" name="Google Shape;258;p36"/>
          <p:cNvSpPr txBox="1"/>
          <p:nvPr/>
        </p:nvSpPr>
        <p:spPr>
          <a:xfrm>
            <a:off x="563925" y="1458800"/>
            <a:ext cx="2832900" cy="457200"/>
          </a:xfrm>
          <a:prstGeom prst="rect">
            <a:avLst/>
          </a:prstGeom>
          <a:noFill/>
          <a:ln>
            <a:noFill/>
          </a:ln>
        </p:spPr>
        <p:txBody>
          <a:bodyPr spcFirstLastPara="1" wrap="square" lIns="91425" tIns="91425" rIns="91425" bIns="91425" anchor="ctr" anchorCtr="0">
            <a:noAutofit/>
          </a:bodyPr>
          <a:lstStyle/>
          <a:p>
            <a:pPr marL="228600" lvl="0" indent="0" algn="ctr" rtl="0">
              <a:lnSpc>
                <a:spcPct val="90000"/>
              </a:lnSpc>
              <a:spcBef>
                <a:spcPts val="1200"/>
              </a:spcBef>
              <a:spcAft>
                <a:spcPts val="0"/>
              </a:spcAft>
              <a:buNone/>
            </a:pPr>
            <a:r>
              <a:rPr lang="en" sz="800" cap="small">
                <a:latin typeface="Times New Roman"/>
                <a:ea typeface="Times New Roman"/>
                <a:cs typeface="Times New Roman"/>
                <a:sym typeface="Times New Roman"/>
              </a:rPr>
              <a:t>Best Performing Contextual Model on All Classes</a:t>
            </a:r>
            <a:endParaRPr sz="800" cap="small">
              <a:latin typeface="Times New Roman"/>
              <a:ea typeface="Times New Roman"/>
              <a:cs typeface="Times New Roman"/>
              <a:sym typeface="Times New Roman"/>
            </a:endParaRPr>
          </a:p>
          <a:p>
            <a:pPr marL="265430" lvl="0" indent="0" algn="r" rtl="0">
              <a:spcBef>
                <a:spcPts val="600"/>
              </a:spcBef>
              <a:spcAft>
                <a:spcPts val="150"/>
              </a:spcAft>
              <a:buNone/>
            </a:pPr>
            <a:endParaRPr sz="700">
              <a:latin typeface="Times New Roman"/>
              <a:ea typeface="Times New Roman"/>
              <a:cs typeface="Times New Roman"/>
              <a:sym typeface="Times New Roman"/>
            </a:endParaRPr>
          </a:p>
        </p:txBody>
      </p:sp>
      <p:sp>
        <p:nvSpPr>
          <p:cNvPr id="259" name="Google Shape;259;p36"/>
          <p:cNvSpPr txBox="1"/>
          <p:nvPr/>
        </p:nvSpPr>
        <p:spPr>
          <a:xfrm>
            <a:off x="812300" y="2292350"/>
            <a:ext cx="3000000" cy="292500"/>
          </a:xfrm>
          <a:prstGeom prst="rect">
            <a:avLst/>
          </a:prstGeom>
          <a:noFill/>
          <a:ln>
            <a:noFill/>
          </a:ln>
        </p:spPr>
        <p:txBody>
          <a:bodyPr spcFirstLastPara="1" wrap="square" lIns="91425" tIns="91425" rIns="91425" bIns="91425" anchor="t" anchorCtr="0">
            <a:spAutoFit/>
          </a:bodyPr>
          <a:lstStyle/>
          <a:p>
            <a:pPr marL="265430" lvl="0" indent="-266700" algn="r" rtl="0">
              <a:spcBef>
                <a:spcPts val="300"/>
              </a:spcBef>
              <a:spcAft>
                <a:spcPts val="150"/>
              </a:spcAft>
              <a:buSzPts val="600"/>
              <a:buFont typeface="Times New Roman"/>
              <a:buAutoNum type="alphaLcPeriod"/>
            </a:pPr>
            <a:r>
              <a:rPr lang="en" sz="700">
                <a:latin typeface="Times New Roman"/>
                <a:ea typeface="Times New Roman"/>
                <a:cs typeface="Times New Roman"/>
                <a:sym typeface="Times New Roman"/>
              </a:rPr>
              <a:t>Ensemble model consisted of nine (9) MLP models</a:t>
            </a:r>
            <a:endParaRPr/>
          </a:p>
        </p:txBody>
      </p:sp>
      <p:graphicFrame>
        <p:nvGraphicFramePr>
          <p:cNvPr id="260" name="Google Shape;260;p36"/>
          <p:cNvGraphicFramePr/>
          <p:nvPr/>
        </p:nvGraphicFramePr>
        <p:xfrm>
          <a:off x="5107950" y="1835150"/>
          <a:ext cx="3086100" cy="838200"/>
        </p:xfrm>
        <a:graphic>
          <a:graphicData uri="http://schemas.openxmlformats.org/drawingml/2006/table">
            <a:tbl>
              <a:tblPr bandRow="1" bandCol="1">
                <a:noFill/>
                <a:tableStyleId>{563CF716-038D-46DA-9AFD-1E20DB947758}</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gridCol w="552450">
                  <a:extLst>
                    <a:ext uri="{9D8B030D-6E8A-4147-A177-3AD203B41FA5}">
                      <a16:colId xmlns:a16="http://schemas.microsoft.com/office/drawing/2014/main" val="20003"/>
                    </a:ext>
                  </a:extLst>
                </a:gridCol>
                <a:gridCol w="647700">
                  <a:extLst>
                    <a:ext uri="{9D8B030D-6E8A-4147-A177-3AD203B41FA5}">
                      <a16:colId xmlns:a16="http://schemas.microsoft.com/office/drawing/2014/main" val="20004"/>
                    </a:ext>
                  </a:extLst>
                </a:gridCol>
              </a:tblGrid>
              <a:tr h="152400">
                <a:tc rowSpan="4">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2729</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325</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8</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16</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267</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6138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vMerge="1">
                  <a:txBody>
                    <a:bodyPr/>
                    <a:lstStyle/>
                    <a:p>
                      <a:endParaRPr lang="en-US"/>
                    </a:p>
                  </a:txBody>
                  <a:tcPr/>
                </a:tc>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4">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Predicted </a:t>
                      </a:r>
                      <a:endParaRPr sz="750" b="1" i="1">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261" name="Google Shape;261;p36"/>
          <p:cNvSpPr txBox="1"/>
          <p:nvPr/>
        </p:nvSpPr>
        <p:spPr>
          <a:xfrm>
            <a:off x="5194050" y="2673350"/>
            <a:ext cx="30000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i="1">
                <a:latin typeface="Times New Roman"/>
                <a:ea typeface="Times New Roman"/>
                <a:cs typeface="Times New Roman"/>
                <a:sym typeface="Times New Roman"/>
              </a:rPr>
              <a:t>(Confusion Matrix for the best performing model trained on the full contextual features dataset containing all instances of the Built-up (0), Deprived (1), and Non-built-up (2) classes )</a:t>
            </a:r>
            <a:endParaRPr/>
          </a:p>
        </p:txBody>
      </p:sp>
      <p:sp>
        <p:nvSpPr>
          <p:cNvPr id="262" name="Google Shape;262;p36"/>
          <p:cNvSpPr txBox="1"/>
          <p:nvPr/>
        </p:nvSpPr>
        <p:spPr>
          <a:xfrm>
            <a:off x="5151000" y="1382275"/>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Contextual Confusion Matrix - All Classes</a:t>
            </a: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7"/>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Covariate Features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8"/>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sp>
        <p:nvSpPr>
          <p:cNvPr id="273" name="Google Shape;273;p38"/>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rgbClr val="FFFF00"/>
                </a:highlight>
              </a:rPr>
              <a:t>Covariates (25-46)</a:t>
            </a:r>
            <a:endParaRPr sz="1300" b="1"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Extraction/Preprocessing</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Importance</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Ranking </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Statistical Analysis</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Model Development</a:t>
            </a:r>
            <a:endParaRPr sz="1300" dirty="0">
              <a:solidFill>
                <a:schemeClr val="dk2"/>
              </a:solidFill>
              <a:highlight>
                <a:srgbClr val="FFFF00"/>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4)     Conclusion (47-49)</a:t>
            </a:r>
            <a:endParaRPr sz="1300" b="1" dirty="0">
              <a:solidFill>
                <a:schemeClr val="dk2"/>
              </a:solidFill>
              <a:highlight>
                <a:schemeClr val="accent4"/>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(50-53)</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pic>
        <p:nvPicPr>
          <p:cNvPr id="274" name="Google Shape;274;p38"/>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275" name="Google Shape;275;p38"/>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9"/>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281" name="Google Shape;281;p39"/>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dk1"/>
                </a:solidFill>
              </a:rPr>
              <a:t>Flow of Covariate Feature Importance Analysis</a:t>
            </a:r>
            <a:endParaRPr>
              <a:solidFill>
                <a:schemeClr val="dk1"/>
              </a:solidFill>
            </a:endParaRPr>
          </a:p>
        </p:txBody>
      </p:sp>
      <p:pic>
        <p:nvPicPr>
          <p:cNvPr id="282" name="Google Shape;282;p39"/>
          <p:cNvPicPr preferRelativeResize="0"/>
          <p:nvPr/>
        </p:nvPicPr>
        <p:blipFill>
          <a:blip r:embed="rId3">
            <a:alphaModFix/>
          </a:blip>
          <a:stretch>
            <a:fillRect/>
          </a:stretch>
        </p:blipFill>
        <p:spPr>
          <a:xfrm>
            <a:off x="2219550" y="1023050"/>
            <a:ext cx="4311450" cy="3560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0"/>
          <p:cNvSpPr txBox="1">
            <a:spLocks noGrp="1"/>
          </p:cNvSpPr>
          <p:nvPr>
            <p:ph type="title" idx="4294967295"/>
          </p:nvPr>
        </p:nvSpPr>
        <p:spPr>
          <a:xfrm>
            <a:off x="0" y="187975"/>
            <a:ext cx="88116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Extracting Covariate Features (Terminology)</a:t>
            </a:r>
            <a:endParaRPr>
              <a:solidFill>
                <a:schemeClr val="dk1"/>
              </a:solidFill>
            </a:endParaRPr>
          </a:p>
        </p:txBody>
      </p:sp>
      <p:sp>
        <p:nvSpPr>
          <p:cNvPr id="288" name="Google Shape;288;p40"/>
          <p:cNvSpPr txBox="1">
            <a:spLocks noGrp="1"/>
          </p:cNvSpPr>
          <p:nvPr>
            <p:ph type="body" idx="1"/>
          </p:nvPr>
        </p:nvSpPr>
        <p:spPr>
          <a:xfrm>
            <a:off x="0" y="790600"/>
            <a:ext cx="5940900" cy="14157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7350" b="1">
                <a:solidFill>
                  <a:schemeClr val="dk2"/>
                </a:solidFill>
              </a:rPr>
              <a:t>Covariate features</a:t>
            </a:r>
            <a:r>
              <a:rPr lang="en" sz="7350">
                <a:solidFill>
                  <a:schemeClr val="dk2"/>
                </a:solidFill>
              </a:rPr>
              <a:t>- 61 total:</a:t>
            </a:r>
            <a:endParaRPr sz="7350">
              <a:solidFill>
                <a:schemeClr val="dk2"/>
              </a:solidFill>
            </a:endParaRPr>
          </a:p>
          <a:p>
            <a:pPr marL="0" lvl="0" indent="0" algn="l" rtl="0">
              <a:spcBef>
                <a:spcPts val="0"/>
              </a:spcBef>
              <a:spcAft>
                <a:spcPts val="0"/>
              </a:spcAft>
              <a:buNone/>
            </a:pPr>
            <a:endParaRPr sz="7350">
              <a:solidFill>
                <a:schemeClr val="dk2"/>
              </a:solidFill>
            </a:endParaRPr>
          </a:p>
          <a:p>
            <a:pPr marL="457200" lvl="0" indent="-345281" algn="l" rtl="0">
              <a:spcBef>
                <a:spcPts val="0"/>
              </a:spcBef>
              <a:spcAft>
                <a:spcPts val="0"/>
              </a:spcAft>
              <a:buClr>
                <a:schemeClr val="dk2"/>
              </a:buClr>
              <a:buSzPct val="100000"/>
              <a:buChar char="●"/>
            </a:pPr>
            <a:r>
              <a:rPr lang="en" sz="7350">
                <a:solidFill>
                  <a:schemeClr val="dk2"/>
                </a:solidFill>
              </a:rPr>
              <a:t>Features stored in a single geoTiff file</a:t>
            </a:r>
            <a:endParaRPr sz="7350">
              <a:solidFill>
                <a:schemeClr val="dk2"/>
              </a:solidFill>
            </a:endParaRPr>
          </a:p>
          <a:p>
            <a:pPr marL="457200" lvl="0" indent="-345281" algn="l" rtl="0">
              <a:spcBef>
                <a:spcPts val="0"/>
              </a:spcBef>
              <a:spcAft>
                <a:spcPts val="0"/>
              </a:spcAft>
              <a:buClr>
                <a:schemeClr val="dk2"/>
              </a:buClr>
              <a:buSzPct val="100000"/>
              <a:buChar char="●"/>
            </a:pPr>
            <a:r>
              <a:rPr lang="en" sz="7350">
                <a:solidFill>
                  <a:schemeClr val="dk2"/>
                </a:solidFill>
              </a:rPr>
              <a:t>55 continuous variables</a:t>
            </a:r>
            <a:endParaRPr sz="7350">
              <a:solidFill>
                <a:schemeClr val="dk2"/>
              </a:solidFill>
            </a:endParaRPr>
          </a:p>
          <a:p>
            <a:pPr marL="457200" lvl="0" indent="-345281" algn="l" rtl="0">
              <a:spcBef>
                <a:spcPts val="0"/>
              </a:spcBef>
              <a:spcAft>
                <a:spcPts val="0"/>
              </a:spcAft>
              <a:buClr>
                <a:schemeClr val="dk2"/>
              </a:buClr>
              <a:buSzPct val="100000"/>
              <a:buChar char="●"/>
            </a:pPr>
            <a:r>
              <a:rPr lang="en" sz="7350">
                <a:solidFill>
                  <a:schemeClr val="dk2"/>
                </a:solidFill>
              </a:rPr>
              <a:t>6 categorical variables</a:t>
            </a:r>
            <a:endParaRPr sz="7350">
              <a:solidFill>
                <a:schemeClr val="dk2"/>
              </a:solidFill>
            </a:endParaRPr>
          </a:p>
          <a:p>
            <a:pPr marL="0" lvl="0" indent="0" algn="l" rtl="0">
              <a:spcBef>
                <a:spcPts val="0"/>
              </a:spcBef>
              <a:spcAft>
                <a:spcPts val="0"/>
              </a:spcAft>
              <a:buNone/>
            </a:pPr>
            <a:endParaRPr sz="7350">
              <a:solidFill>
                <a:schemeClr val="dk2"/>
              </a:solidFill>
            </a:endParaRPr>
          </a:p>
          <a:p>
            <a:pPr marL="914400" lvl="0" indent="0" algn="l" rtl="0">
              <a:spcBef>
                <a:spcPts val="0"/>
              </a:spcBef>
              <a:spcAft>
                <a:spcPts val="0"/>
              </a:spcAft>
              <a:buNone/>
            </a:pPr>
            <a:endParaRPr sz="3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r>
              <a:rPr lang="en"/>
              <a:t> </a:t>
            </a:r>
            <a:endParaRPr/>
          </a:p>
        </p:txBody>
      </p:sp>
      <p:graphicFrame>
        <p:nvGraphicFramePr>
          <p:cNvPr id="289" name="Google Shape;289;p40"/>
          <p:cNvGraphicFramePr/>
          <p:nvPr/>
        </p:nvGraphicFramePr>
        <p:xfrm>
          <a:off x="5295950" y="1065750"/>
          <a:ext cx="3666200" cy="3565890"/>
        </p:xfrm>
        <a:graphic>
          <a:graphicData uri="http://schemas.openxmlformats.org/drawingml/2006/table">
            <a:tbl>
              <a:tblPr>
                <a:noFill/>
                <a:tableStyleId>{88F90AE2-E7AC-4B85-991D-EFD0EA7418E5}</a:tableStyleId>
              </a:tblPr>
              <a:tblGrid>
                <a:gridCol w="2540050">
                  <a:extLst>
                    <a:ext uri="{9D8B030D-6E8A-4147-A177-3AD203B41FA5}">
                      <a16:colId xmlns:a16="http://schemas.microsoft.com/office/drawing/2014/main" val="20000"/>
                    </a:ext>
                  </a:extLst>
                </a:gridCol>
                <a:gridCol w="1126150">
                  <a:extLst>
                    <a:ext uri="{9D8B030D-6E8A-4147-A177-3AD203B41FA5}">
                      <a16:colId xmlns:a16="http://schemas.microsoft.com/office/drawing/2014/main" val="20001"/>
                    </a:ext>
                  </a:extLst>
                </a:gridCol>
              </a:tblGrid>
              <a:tr h="382175">
                <a:tc>
                  <a:txBody>
                    <a:bodyPr/>
                    <a:lstStyle/>
                    <a:p>
                      <a:pPr marL="0" lvl="0" indent="0" algn="ctr" rtl="0">
                        <a:spcBef>
                          <a:spcPts val="0"/>
                        </a:spcBef>
                        <a:spcAft>
                          <a:spcPts val="0"/>
                        </a:spcAft>
                        <a:buNone/>
                      </a:pPr>
                      <a:r>
                        <a:rPr lang="en" b="1"/>
                        <a:t>Covariate Feature</a:t>
                      </a:r>
                      <a:endParaRPr b="1"/>
                    </a:p>
                  </a:txBody>
                  <a:tcPr marL="91425" marR="91425" marT="91425" marB="91425"/>
                </a:tc>
                <a:tc>
                  <a:txBody>
                    <a:bodyPr/>
                    <a:lstStyle/>
                    <a:p>
                      <a:pPr marL="0" lvl="0" indent="0" algn="ctr" rtl="0">
                        <a:spcBef>
                          <a:spcPts val="0"/>
                        </a:spcBef>
                        <a:spcAft>
                          <a:spcPts val="0"/>
                        </a:spcAft>
                        <a:buNone/>
                      </a:pPr>
                      <a:r>
                        <a:rPr lang="en" b="1"/>
                        <a:t>Count</a:t>
                      </a:r>
                      <a:endParaRPr b="1"/>
                    </a:p>
                  </a:txBody>
                  <a:tcPr marL="91425" marR="91425" marT="91425" marB="91425"/>
                </a:tc>
                <a:extLst>
                  <a:ext uri="{0D108BD9-81ED-4DB2-BD59-A6C34878D82A}">
                    <a16:rowId xmlns:a16="http://schemas.microsoft.com/office/drawing/2014/main" val="10000"/>
                  </a:ext>
                </a:extLst>
              </a:tr>
              <a:tr h="382175">
                <a:tc>
                  <a:txBody>
                    <a:bodyPr/>
                    <a:lstStyle/>
                    <a:p>
                      <a:pPr marL="0" lvl="0" indent="0" algn="ctr" rtl="0">
                        <a:spcBef>
                          <a:spcPts val="0"/>
                        </a:spcBef>
                        <a:spcAft>
                          <a:spcPts val="0"/>
                        </a:spcAft>
                        <a:buNone/>
                      </a:pPr>
                      <a:r>
                        <a:rPr lang="en"/>
                        <a:t>Facilities &amp; Services</a:t>
                      </a:r>
                      <a:endParaRPr/>
                    </a:p>
                  </a:txBody>
                  <a:tcPr marL="91425" marR="91425" marT="91425" marB="91425"/>
                </a:tc>
                <a:tc>
                  <a:txBody>
                    <a:bodyPr/>
                    <a:lstStyle/>
                    <a:p>
                      <a:pPr marL="0" lvl="0" indent="0" algn="ctr" rtl="0">
                        <a:spcBef>
                          <a:spcPts val="0"/>
                        </a:spcBef>
                        <a:spcAft>
                          <a:spcPts val="0"/>
                        </a:spcAft>
                        <a:buNone/>
                      </a:pPr>
                      <a:r>
                        <a:rPr lang="en"/>
                        <a:t>8</a:t>
                      </a:r>
                      <a:endParaRPr/>
                    </a:p>
                  </a:txBody>
                  <a:tcPr marL="91425" marR="91425" marT="91425" marB="91425"/>
                </a:tc>
                <a:extLst>
                  <a:ext uri="{0D108BD9-81ED-4DB2-BD59-A6C34878D82A}">
                    <a16:rowId xmlns:a16="http://schemas.microsoft.com/office/drawing/2014/main" val="10001"/>
                  </a:ext>
                </a:extLst>
              </a:tr>
              <a:tr h="382175">
                <a:tc>
                  <a:txBody>
                    <a:bodyPr/>
                    <a:lstStyle/>
                    <a:p>
                      <a:pPr marL="0" lvl="0" indent="0" algn="ctr" rtl="0">
                        <a:spcBef>
                          <a:spcPts val="0"/>
                        </a:spcBef>
                        <a:spcAft>
                          <a:spcPts val="0"/>
                        </a:spcAft>
                        <a:buNone/>
                      </a:pPr>
                      <a:r>
                        <a:rPr lang="en"/>
                        <a:t>Housing(HO)</a:t>
                      </a:r>
                      <a:endParaRPr/>
                    </a:p>
                  </a:txBody>
                  <a:tcPr marL="91425" marR="91425" marT="91425" marB="91425"/>
                </a:tc>
                <a:tc>
                  <a:txBody>
                    <a:bodyPr/>
                    <a:lstStyle/>
                    <a:p>
                      <a:pPr marL="0" lvl="0" indent="0" algn="ctr"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2"/>
                  </a:ext>
                </a:extLst>
              </a:tr>
              <a:tr h="382175">
                <a:tc>
                  <a:txBody>
                    <a:bodyPr/>
                    <a:lstStyle/>
                    <a:p>
                      <a:pPr marL="0" lvl="0" indent="0" algn="ctr" rtl="0">
                        <a:spcBef>
                          <a:spcPts val="0"/>
                        </a:spcBef>
                        <a:spcAft>
                          <a:spcPts val="0"/>
                        </a:spcAft>
                        <a:buNone/>
                      </a:pPr>
                      <a:r>
                        <a:rPr lang="en"/>
                        <a:t>Infrastructure</a:t>
                      </a:r>
                      <a:endParaRPr/>
                    </a:p>
                  </a:txBody>
                  <a:tcPr marL="91425" marR="91425" marT="91425" marB="91425"/>
                </a:tc>
                <a:tc>
                  <a:txBody>
                    <a:bodyPr/>
                    <a:lstStyle/>
                    <a:p>
                      <a:pPr marL="0" lvl="0" indent="0" algn="ctr"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3"/>
                  </a:ext>
                </a:extLst>
              </a:tr>
              <a:tr h="382175">
                <a:tc>
                  <a:txBody>
                    <a:bodyPr/>
                    <a:lstStyle/>
                    <a:p>
                      <a:pPr marL="0" lvl="0" indent="0" algn="ctr" rtl="0">
                        <a:spcBef>
                          <a:spcPts val="0"/>
                        </a:spcBef>
                        <a:spcAft>
                          <a:spcPts val="0"/>
                        </a:spcAft>
                        <a:buNone/>
                      </a:pPr>
                      <a:r>
                        <a:rPr lang="en"/>
                        <a:t>Physical Hazards &amp; Assets</a:t>
                      </a:r>
                      <a:endParaRPr/>
                    </a:p>
                  </a:txBody>
                  <a:tcPr marL="91425" marR="91425" marT="91425" marB="91425"/>
                </a:tc>
                <a:tc>
                  <a:txBody>
                    <a:bodyPr/>
                    <a:lstStyle/>
                    <a:p>
                      <a:pPr marL="0" lvl="0" indent="0" algn="ctr" rtl="0">
                        <a:spcBef>
                          <a:spcPts val="0"/>
                        </a:spcBef>
                        <a:spcAft>
                          <a:spcPts val="0"/>
                        </a:spcAft>
                        <a:buNone/>
                      </a:pPr>
                      <a:r>
                        <a:rPr lang="en"/>
                        <a:t>23</a:t>
                      </a:r>
                      <a:endParaRPr/>
                    </a:p>
                  </a:txBody>
                  <a:tcPr marL="91425" marR="91425" marT="91425" marB="91425"/>
                </a:tc>
                <a:extLst>
                  <a:ext uri="{0D108BD9-81ED-4DB2-BD59-A6C34878D82A}">
                    <a16:rowId xmlns:a16="http://schemas.microsoft.com/office/drawing/2014/main" val="10004"/>
                  </a:ext>
                </a:extLst>
              </a:tr>
              <a:tr h="382175">
                <a:tc>
                  <a:txBody>
                    <a:bodyPr/>
                    <a:lstStyle/>
                    <a:p>
                      <a:pPr marL="0" lvl="0" indent="0" algn="ctr" rtl="0">
                        <a:spcBef>
                          <a:spcPts val="0"/>
                        </a:spcBef>
                        <a:spcAft>
                          <a:spcPts val="0"/>
                        </a:spcAft>
                        <a:buNone/>
                      </a:pPr>
                      <a:r>
                        <a:rPr lang="en"/>
                        <a:t>Population Counts</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extLst>
                  <a:ext uri="{0D108BD9-81ED-4DB2-BD59-A6C34878D82A}">
                    <a16:rowId xmlns:a16="http://schemas.microsoft.com/office/drawing/2014/main" val="10005"/>
                  </a:ext>
                </a:extLst>
              </a:tr>
              <a:tr h="382175">
                <a:tc>
                  <a:txBody>
                    <a:bodyPr/>
                    <a:lstStyle/>
                    <a:p>
                      <a:pPr marL="0" lvl="0" indent="0" algn="ctr" rtl="0">
                        <a:spcBef>
                          <a:spcPts val="0"/>
                        </a:spcBef>
                        <a:spcAft>
                          <a:spcPts val="0"/>
                        </a:spcAft>
                        <a:buNone/>
                      </a:pPr>
                      <a:r>
                        <a:rPr lang="en"/>
                        <a:t>SES(HH)</a:t>
                      </a:r>
                      <a:endParaRPr/>
                    </a:p>
                  </a:txBody>
                  <a:tcPr marL="91425" marR="91425" marT="91425" marB="91425"/>
                </a:tc>
                <a:tc>
                  <a:txBody>
                    <a:bodyPr/>
                    <a:lstStyle/>
                    <a:p>
                      <a:pPr marL="0" lvl="0" indent="0" algn="ctr" rtl="0">
                        <a:spcBef>
                          <a:spcPts val="0"/>
                        </a:spcBef>
                        <a:spcAft>
                          <a:spcPts val="0"/>
                        </a:spcAft>
                        <a:buNone/>
                      </a:pPr>
                      <a:r>
                        <a:rPr lang="en"/>
                        <a:t>14</a:t>
                      </a:r>
                      <a:endParaRPr/>
                    </a:p>
                  </a:txBody>
                  <a:tcPr marL="91425" marR="91425" marT="91425" marB="91425"/>
                </a:tc>
                <a:extLst>
                  <a:ext uri="{0D108BD9-81ED-4DB2-BD59-A6C34878D82A}">
                    <a16:rowId xmlns:a16="http://schemas.microsoft.com/office/drawing/2014/main" val="10006"/>
                  </a:ext>
                </a:extLst>
              </a:tr>
              <a:tr h="382175">
                <a:tc>
                  <a:txBody>
                    <a:bodyPr/>
                    <a:lstStyle/>
                    <a:p>
                      <a:pPr marL="0" lvl="0" indent="0" algn="ctr" rtl="0">
                        <a:spcBef>
                          <a:spcPts val="0"/>
                        </a:spcBef>
                        <a:spcAft>
                          <a:spcPts val="0"/>
                        </a:spcAft>
                        <a:buNone/>
                      </a:pPr>
                      <a:r>
                        <a:rPr lang="en"/>
                        <a:t>Social Hazards and Assets</a:t>
                      </a:r>
                      <a:endParaRPr/>
                    </a:p>
                  </a:txBody>
                  <a:tcPr marL="91425" marR="91425" marT="91425" marB="91425"/>
                </a:tc>
                <a:tc>
                  <a:txBody>
                    <a:bodyPr/>
                    <a:lstStyle/>
                    <a:p>
                      <a:pPr marL="0" lvl="0" indent="0" algn="ctr"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7"/>
                  </a:ext>
                </a:extLst>
              </a:tr>
              <a:tr h="382175">
                <a:tc>
                  <a:txBody>
                    <a:bodyPr/>
                    <a:lstStyle/>
                    <a:p>
                      <a:pPr marL="0" lvl="0" indent="0" algn="ctr" rtl="0">
                        <a:spcBef>
                          <a:spcPts val="0"/>
                        </a:spcBef>
                        <a:spcAft>
                          <a:spcPts val="0"/>
                        </a:spcAft>
                        <a:buNone/>
                      </a:pPr>
                      <a:r>
                        <a:rPr lang="en"/>
                        <a:t>Unplanned Urbanization</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extLst>
                  <a:ext uri="{0D108BD9-81ED-4DB2-BD59-A6C34878D82A}">
                    <a16:rowId xmlns:a16="http://schemas.microsoft.com/office/drawing/2014/main" val="10008"/>
                  </a:ext>
                </a:extLst>
              </a:tr>
            </a:tbl>
          </a:graphicData>
        </a:graphic>
      </p:graphicFrame>
      <p:sp>
        <p:nvSpPr>
          <p:cNvPr id="290" name="Google Shape;290;p40"/>
          <p:cNvSpPr txBox="1">
            <a:spLocks noGrp="1"/>
          </p:cNvSpPr>
          <p:nvPr>
            <p:ph type="body" idx="1"/>
          </p:nvPr>
        </p:nvSpPr>
        <p:spPr>
          <a:xfrm>
            <a:off x="860250" y="2329695"/>
            <a:ext cx="3422400" cy="5190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sz="3600" b="1" dirty="0">
                <a:solidFill>
                  <a:schemeClr val="dk2"/>
                </a:solidFill>
              </a:rPr>
              <a:t>Covariate Features</a:t>
            </a:r>
            <a:endParaRPr dirty="0"/>
          </a:p>
        </p:txBody>
      </p:sp>
      <p:pic>
        <p:nvPicPr>
          <p:cNvPr id="291" name="Google Shape;291;p40"/>
          <p:cNvPicPr preferRelativeResize="0"/>
          <p:nvPr/>
        </p:nvPicPr>
        <p:blipFill>
          <a:blip r:embed="rId3">
            <a:alphaModFix/>
          </a:blip>
          <a:stretch>
            <a:fillRect/>
          </a:stretch>
        </p:blipFill>
        <p:spPr>
          <a:xfrm>
            <a:off x="165150" y="2831250"/>
            <a:ext cx="4812600" cy="17011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1"/>
          <p:cNvSpPr txBox="1">
            <a:spLocks noGrp="1"/>
          </p:cNvSpPr>
          <p:nvPr>
            <p:ph type="title" idx="4294967295"/>
          </p:nvPr>
        </p:nvSpPr>
        <p:spPr>
          <a:xfrm>
            <a:off x="0" y="0"/>
            <a:ext cx="6047400" cy="82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Extracting Covariate Features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pic>
        <p:nvPicPr>
          <p:cNvPr id="297" name="Google Shape;297;p41"/>
          <p:cNvPicPr preferRelativeResize="0"/>
          <p:nvPr/>
        </p:nvPicPr>
        <p:blipFill>
          <a:blip r:embed="rId3">
            <a:alphaModFix/>
          </a:blip>
          <a:stretch>
            <a:fillRect/>
          </a:stretch>
        </p:blipFill>
        <p:spPr>
          <a:xfrm>
            <a:off x="152400" y="564450"/>
            <a:ext cx="8323943" cy="401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85" name="Google Shape;85;p15"/>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Problem Statement </a:t>
            </a:r>
            <a:endParaRPr>
              <a:solidFill>
                <a:schemeClr val="dk1"/>
              </a:solidFill>
            </a:endParaRPr>
          </a:p>
        </p:txBody>
      </p:sp>
      <p:pic>
        <p:nvPicPr>
          <p:cNvPr id="86" name="Google Shape;86;p15"/>
          <p:cNvPicPr preferRelativeResize="0"/>
          <p:nvPr/>
        </p:nvPicPr>
        <p:blipFill>
          <a:blip r:embed="rId3">
            <a:alphaModFix/>
          </a:blip>
          <a:stretch>
            <a:fillRect/>
          </a:stretch>
        </p:blipFill>
        <p:spPr>
          <a:xfrm>
            <a:off x="5330550" y="905550"/>
            <a:ext cx="3739300" cy="2326150"/>
          </a:xfrm>
          <a:prstGeom prst="rect">
            <a:avLst/>
          </a:prstGeom>
          <a:noFill/>
          <a:ln>
            <a:noFill/>
          </a:ln>
        </p:spPr>
      </p:pic>
      <p:sp>
        <p:nvSpPr>
          <p:cNvPr id="87" name="Google Shape;87;p15"/>
          <p:cNvSpPr txBox="1"/>
          <p:nvPr/>
        </p:nvSpPr>
        <p:spPr>
          <a:xfrm>
            <a:off x="0" y="1107700"/>
            <a:ext cx="5007300" cy="1508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latin typeface="Roboto"/>
                <a:ea typeface="Roboto"/>
                <a:cs typeface="Roboto"/>
                <a:sym typeface="Roboto"/>
              </a:rPr>
              <a:t>Background:</a:t>
            </a:r>
            <a:endParaRPr sz="1200" b="1" u="sng">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According to the UN,  more than 1 billion people are living in deprived areas</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Policy makers, government and global organizations are seeking detailed identification of deprived areas to enhance assignment of resources and track progress of development projects</a:t>
            </a:r>
            <a:r>
              <a:rPr lang="en">
                <a:latin typeface="Roboto"/>
                <a:ea typeface="Roboto"/>
                <a:cs typeface="Roboto"/>
                <a:sym typeface="Roboto"/>
              </a:rPr>
              <a:t> </a:t>
            </a:r>
            <a:endParaRPr>
              <a:latin typeface="Roboto"/>
              <a:ea typeface="Roboto"/>
              <a:cs typeface="Roboto"/>
              <a:sym typeface="Roboto"/>
            </a:endParaRPr>
          </a:p>
        </p:txBody>
      </p:sp>
      <p:sp>
        <p:nvSpPr>
          <p:cNvPr id="88" name="Google Shape;88;p15"/>
          <p:cNvSpPr txBox="1"/>
          <p:nvPr/>
        </p:nvSpPr>
        <p:spPr>
          <a:xfrm>
            <a:off x="57150" y="2523700"/>
            <a:ext cx="5123700" cy="252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There were two questions the researchers hoped to address in this study: </a:t>
            </a:r>
            <a:endParaRPr sz="1200" b="1" dirty="0">
              <a:latin typeface="Roboto"/>
              <a:ea typeface="Roboto"/>
              <a:cs typeface="Roboto"/>
              <a:sym typeface="Roboto"/>
            </a:endParaRPr>
          </a:p>
          <a:p>
            <a:pPr marL="914400" lvl="0" indent="0" algn="l" rtl="0">
              <a:lnSpc>
                <a:spcPct val="115000"/>
              </a:lnSpc>
              <a:spcBef>
                <a:spcPts val="0"/>
              </a:spcBef>
              <a:spcAft>
                <a:spcPts val="0"/>
              </a:spcAft>
              <a:buNone/>
            </a:pPr>
            <a:r>
              <a:rPr lang="en" sz="1200" b="1" dirty="0">
                <a:latin typeface="Roboto"/>
                <a:ea typeface="Roboto"/>
                <a:cs typeface="Roboto"/>
                <a:sym typeface="Roboto"/>
              </a:rPr>
              <a:t>1.</a:t>
            </a:r>
            <a:r>
              <a:rPr lang="en" sz="700" b="1" dirty="0">
                <a:latin typeface="Roboto"/>
                <a:ea typeface="Roboto"/>
                <a:cs typeface="Roboto"/>
                <a:sym typeface="Roboto"/>
              </a:rPr>
              <a:t>      </a:t>
            </a:r>
            <a:r>
              <a:rPr lang="en" sz="1200" b="1" dirty="0">
                <a:latin typeface="Roboto"/>
                <a:ea typeface="Roboto"/>
                <a:cs typeface="Roboto"/>
                <a:sym typeface="Roboto"/>
              </a:rPr>
              <a:t>Can feature importance methods derive any contextual or covariate features that are useful in identifying ‘Deprive’ and ‘Built-up’ areas?</a:t>
            </a:r>
            <a:endParaRPr sz="1200" b="1" dirty="0">
              <a:latin typeface="Roboto"/>
              <a:ea typeface="Roboto"/>
              <a:cs typeface="Roboto"/>
              <a:sym typeface="Roboto"/>
            </a:endParaRPr>
          </a:p>
          <a:p>
            <a:pPr marL="0" lvl="0" indent="0" algn="l" rtl="0">
              <a:lnSpc>
                <a:spcPct val="115000"/>
              </a:lnSpc>
              <a:spcBef>
                <a:spcPts val="0"/>
              </a:spcBef>
              <a:spcAft>
                <a:spcPts val="0"/>
              </a:spcAft>
              <a:buNone/>
            </a:pPr>
            <a:r>
              <a:rPr lang="en" sz="1200" b="1" dirty="0">
                <a:latin typeface="Roboto"/>
                <a:ea typeface="Roboto"/>
                <a:cs typeface="Roboto"/>
                <a:sym typeface="Roboto"/>
              </a:rPr>
              <a:t> </a:t>
            </a:r>
            <a:endParaRPr sz="1200" b="1" dirty="0">
              <a:latin typeface="Roboto"/>
              <a:ea typeface="Roboto"/>
              <a:cs typeface="Roboto"/>
              <a:sym typeface="Roboto"/>
            </a:endParaRPr>
          </a:p>
          <a:p>
            <a:pPr marL="914400" lvl="0" indent="0" algn="l" rtl="0">
              <a:lnSpc>
                <a:spcPct val="115000"/>
              </a:lnSpc>
              <a:spcBef>
                <a:spcPts val="0"/>
              </a:spcBef>
              <a:spcAft>
                <a:spcPts val="0"/>
              </a:spcAft>
              <a:buNone/>
            </a:pPr>
            <a:r>
              <a:rPr lang="en" sz="1200" b="1" dirty="0">
                <a:latin typeface="Roboto"/>
                <a:ea typeface="Roboto"/>
                <a:cs typeface="Roboto"/>
                <a:sym typeface="Roboto"/>
              </a:rPr>
              <a:t>2.</a:t>
            </a:r>
            <a:r>
              <a:rPr lang="en" sz="700" b="1" dirty="0">
                <a:latin typeface="Roboto"/>
                <a:ea typeface="Roboto"/>
                <a:cs typeface="Roboto"/>
                <a:sym typeface="Roboto"/>
              </a:rPr>
              <a:t>      </a:t>
            </a:r>
            <a:r>
              <a:rPr lang="en" sz="1200" b="1" dirty="0">
                <a:latin typeface="Roboto"/>
                <a:ea typeface="Roboto"/>
                <a:cs typeface="Roboto"/>
                <a:sym typeface="Roboto"/>
              </a:rPr>
              <a:t>Through the use of classical machine learning models and statistical analysis, are contextual and/or covariate features useful in identifying ‘Deprived’ and ‘Built-up’ areas?</a:t>
            </a:r>
            <a:endParaRPr sz="1200" b="1" dirty="0">
              <a:latin typeface="Roboto"/>
              <a:ea typeface="Roboto"/>
              <a:cs typeface="Roboto"/>
              <a:sym typeface="Roboto"/>
            </a:endParaRPr>
          </a:p>
          <a:p>
            <a:pPr marL="0" lvl="0" indent="0" algn="ctr" rtl="0">
              <a:spcBef>
                <a:spcPts val="0"/>
              </a:spcBef>
              <a:spcAft>
                <a:spcPts val="0"/>
              </a:spcAft>
              <a:buNone/>
            </a:pPr>
            <a:endParaRPr b="1" dirty="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title" idx="4294967295"/>
          </p:nvPr>
        </p:nvSpPr>
        <p:spPr>
          <a:xfrm>
            <a:off x="57150" y="12150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Preprocessing the Covariate Features</a:t>
            </a:r>
            <a:endParaRPr>
              <a:solidFill>
                <a:schemeClr val="dk1"/>
              </a:solidFill>
            </a:endParaRPr>
          </a:p>
        </p:txBody>
      </p:sp>
      <p:sp>
        <p:nvSpPr>
          <p:cNvPr id="303" name="Google Shape;303;p42"/>
          <p:cNvSpPr txBox="1">
            <a:spLocks noGrp="1"/>
          </p:cNvSpPr>
          <p:nvPr>
            <p:ph type="body" idx="1"/>
          </p:nvPr>
        </p:nvSpPr>
        <p:spPr>
          <a:xfrm>
            <a:off x="0" y="1056427"/>
            <a:ext cx="4682100" cy="3582000"/>
          </a:xfrm>
          <a:prstGeom prst="rect">
            <a:avLst/>
          </a:prstGeom>
        </p:spPr>
        <p:txBody>
          <a:bodyPr spcFirstLastPara="1" wrap="square" lIns="91425" tIns="91425" rIns="91425" bIns="91425" anchor="t" anchorCtr="0">
            <a:normAutofit fontScale="40000" lnSpcReduction="20000"/>
          </a:bodyPr>
          <a:lstStyle/>
          <a:p>
            <a:pPr marL="457200" lvl="0" indent="-357425" algn="l" rtl="0">
              <a:spcBef>
                <a:spcPts val="0"/>
              </a:spcBef>
              <a:spcAft>
                <a:spcPts val="0"/>
              </a:spcAft>
              <a:buClr>
                <a:schemeClr val="dk2"/>
              </a:buClr>
              <a:buSzPct val="100000"/>
              <a:buChar char="●"/>
            </a:pPr>
            <a:r>
              <a:rPr lang="en" sz="4271">
                <a:solidFill>
                  <a:schemeClr val="dk2"/>
                </a:solidFill>
              </a:rPr>
              <a:t>Removed 1987 nan values</a:t>
            </a:r>
            <a:endParaRPr sz="4271">
              <a:solidFill>
                <a:schemeClr val="dk2"/>
              </a:solidFill>
            </a:endParaRPr>
          </a:p>
          <a:p>
            <a:pPr marL="914400" lvl="1" indent="-357425" algn="l" rtl="0">
              <a:spcBef>
                <a:spcPts val="0"/>
              </a:spcBef>
              <a:spcAft>
                <a:spcPts val="0"/>
              </a:spcAft>
              <a:buClr>
                <a:schemeClr val="dk2"/>
              </a:buClr>
              <a:buSzPct val="100000"/>
              <a:buChar char="○"/>
            </a:pPr>
            <a:r>
              <a:rPr lang="en" sz="4271">
                <a:solidFill>
                  <a:schemeClr val="dk2"/>
                </a:solidFill>
              </a:rPr>
              <a:t>1876 from ‘Not-Built-up’</a:t>
            </a:r>
            <a:endParaRPr sz="4271">
              <a:solidFill>
                <a:schemeClr val="dk2"/>
              </a:solidFill>
            </a:endParaRPr>
          </a:p>
          <a:p>
            <a:pPr marL="914400" lvl="1" indent="-357425" algn="l" rtl="0">
              <a:spcBef>
                <a:spcPts val="0"/>
              </a:spcBef>
              <a:spcAft>
                <a:spcPts val="0"/>
              </a:spcAft>
              <a:buClr>
                <a:schemeClr val="dk2"/>
              </a:buClr>
              <a:buSzPct val="100000"/>
              <a:buChar char="○"/>
            </a:pPr>
            <a:r>
              <a:rPr lang="en" sz="4271">
                <a:solidFill>
                  <a:schemeClr val="dk2"/>
                </a:solidFill>
              </a:rPr>
              <a:t>1 from ‘Built-up’</a:t>
            </a:r>
            <a:endParaRPr sz="4271">
              <a:solidFill>
                <a:schemeClr val="dk2"/>
              </a:solidFill>
            </a:endParaRPr>
          </a:p>
          <a:p>
            <a:pPr marL="914400" lvl="1" indent="-357425" algn="l" rtl="0">
              <a:spcBef>
                <a:spcPts val="0"/>
              </a:spcBef>
              <a:spcAft>
                <a:spcPts val="0"/>
              </a:spcAft>
              <a:buClr>
                <a:schemeClr val="dk2"/>
              </a:buClr>
              <a:buSzPct val="100000"/>
              <a:buChar char="○"/>
            </a:pPr>
            <a:r>
              <a:rPr lang="en" sz="4271">
                <a:solidFill>
                  <a:schemeClr val="dk2"/>
                </a:solidFill>
              </a:rPr>
              <a:t>Removed ‘ph_gdmhz_2005’</a:t>
            </a:r>
            <a:endParaRPr sz="427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Contained nan values</a:t>
            </a:r>
            <a:endParaRPr sz="4271">
              <a:solidFill>
                <a:schemeClr val="dk2"/>
              </a:solidFill>
            </a:endParaRPr>
          </a:p>
          <a:p>
            <a:pPr marL="457200" lvl="0" indent="-357425" algn="l" rtl="0">
              <a:spcBef>
                <a:spcPts val="0"/>
              </a:spcBef>
              <a:spcAft>
                <a:spcPts val="0"/>
              </a:spcAft>
              <a:buClr>
                <a:schemeClr val="dk2"/>
              </a:buClr>
              <a:buSzPct val="100000"/>
              <a:buChar char="●"/>
            </a:pPr>
            <a:r>
              <a:rPr lang="en" sz="4271">
                <a:solidFill>
                  <a:schemeClr val="dk2"/>
                </a:solidFill>
              </a:rPr>
              <a:t>Removed ‘Not-Built-up’ from the dataset </a:t>
            </a:r>
            <a:endParaRPr sz="4271">
              <a:solidFill>
                <a:schemeClr val="dk2"/>
              </a:solidFill>
            </a:endParaRPr>
          </a:p>
          <a:p>
            <a:pPr marL="914400" lvl="1" indent="-357425" algn="l" rtl="0">
              <a:spcBef>
                <a:spcPts val="0"/>
              </a:spcBef>
              <a:spcAft>
                <a:spcPts val="0"/>
              </a:spcAft>
              <a:buClr>
                <a:schemeClr val="dk2"/>
              </a:buClr>
              <a:buSzPct val="100000"/>
              <a:buChar char="○"/>
            </a:pPr>
            <a:r>
              <a:rPr lang="en" sz="4271" b="1">
                <a:solidFill>
                  <a:schemeClr val="dk2"/>
                </a:solidFill>
              </a:rPr>
              <a:t>New dataframe:</a:t>
            </a:r>
            <a:endParaRPr sz="4271" b="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15470 samples</a:t>
            </a:r>
            <a:endParaRPr sz="427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98.3% - ‘Built-up’</a:t>
            </a:r>
            <a:endParaRPr sz="4271">
              <a:solidFill>
                <a:schemeClr val="dk2"/>
              </a:solidFill>
            </a:endParaRPr>
          </a:p>
          <a:p>
            <a:pPr marL="1371600" lvl="2" indent="-357425" algn="l" rtl="0">
              <a:spcBef>
                <a:spcPts val="0"/>
              </a:spcBef>
              <a:spcAft>
                <a:spcPts val="0"/>
              </a:spcAft>
              <a:buClr>
                <a:schemeClr val="dk2"/>
              </a:buClr>
              <a:buSzPct val="100000"/>
              <a:buChar char="■"/>
            </a:pPr>
            <a:r>
              <a:rPr lang="en" sz="4271">
                <a:solidFill>
                  <a:schemeClr val="dk2"/>
                </a:solidFill>
              </a:rPr>
              <a:t>1.7% - ‘Deprived’</a:t>
            </a:r>
            <a:endParaRPr sz="4271">
              <a:solidFill>
                <a:schemeClr val="dk2"/>
              </a:solidFill>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endParaRPr/>
          </a:p>
        </p:txBody>
      </p:sp>
      <p:pic>
        <p:nvPicPr>
          <p:cNvPr id="304" name="Google Shape;304;p42"/>
          <p:cNvPicPr preferRelativeResize="0"/>
          <p:nvPr/>
        </p:nvPicPr>
        <p:blipFill>
          <a:blip r:embed="rId3">
            <a:alphaModFix/>
          </a:blip>
          <a:stretch>
            <a:fillRect/>
          </a:stretch>
        </p:blipFill>
        <p:spPr>
          <a:xfrm>
            <a:off x="4389250" y="1165925"/>
            <a:ext cx="4682100" cy="30602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idx="4294967295"/>
          </p:nvPr>
        </p:nvSpPr>
        <p:spPr>
          <a:xfrm>
            <a:off x="0" y="6097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Covariate Features Correlation Plot </a:t>
            </a:r>
            <a:endParaRPr>
              <a:solidFill>
                <a:schemeClr val="dk1"/>
              </a:solidFill>
            </a:endParaRPr>
          </a:p>
        </p:txBody>
      </p:sp>
      <p:sp>
        <p:nvSpPr>
          <p:cNvPr id="310" name="Google Shape;310;p43"/>
          <p:cNvSpPr txBox="1"/>
          <p:nvPr/>
        </p:nvSpPr>
        <p:spPr>
          <a:xfrm>
            <a:off x="0" y="654700"/>
            <a:ext cx="8904900" cy="117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
                <a:latin typeface="Roboto"/>
                <a:ea typeface="Roboto"/>
                <a:cs typeface="Roboto"/>
                <a:sym typeface="Roboto"/>
              </a:rPr>
              <a:t>Many of the variables had a strong correlation with each other as indicated by </a:t>
            </a:r>
            <a:r>
              <a:rPr lang="en" b="1">
                <a:solidFill>
                  <a:srgbClr val="C00000"/>
                </a:solidFill>
                <a:latin typeface="Roboto"/>
                <a:ea typeface="Roboto"/>
                <a:cs typeface="Roboto"/>
                <a:sym typeface="Roboto"/>
              </a:rPr>
              <a:t>dark red</a:t>
            </a:r>
            <a:r>
              <a:rPr lang="en">
                <a:latin typeface="Roboto"/>
                <a:ea typeface="Roboto"/>
                <a:cs typeface="Roboto"/>
                <a:sym typeface="Roboto"/>
              </a:rPr>
              <a:t> and</a:t>
            </a:r>
            <a:r>
              <a:rPr lang="en" b="1">
                <a:latin typeface="Roboto"/>
                <a:ea typeface="Roboto"/>
                <a:cs typeface="Roboto"/>
                <a:sym typeface="Roboto"/>
              </a:rPr>
              <a:t> </a:t>
            </a:r>
            <a:r>
              <a:rPr lang="en" b="1">
                <a:solidFill>
                  <a:srgbClr val="FFD966"/>
                </a:solidFill>
                <a:latin typeface="Roboto"/>
                <a:ea typeface="Roboto"/>
                <a:cs typeface="Roboto"/>
                <a:sym typeface="Roboto"/>
              </a:rPr>
              <a:t>light-yellow</a:t>
            </a:r>
            <a:r>
              <a:rPr lang="en" b="1">
                <a:latin typeface="Roboto"/>
                <a:ea typeface="Roboto"/>
                <a:cs typeface="Roboto"/>
                <a:sym typeface="Roboto"/>
              </a:rPr>
              <a:t> </a:t>
            </a:r>
            <a:r>
              <a:rPr lang="en">
                <a:latin typeface="Roboto"/>
                <a:ea typeface="Roboto"/>
                <a:cs typeface="Roboto"/>
                <a:sym typeface="Roboto"/>
              </a:rPr>
              <a:t>areas</a:t>
            </a:r>
            <a:endParaRPr>
              <a:latin typeface="Roboto"/>
              <a:ea typeface="Roboto"/>
              <a:cs typeface="Roboto"/>
              <a:sym typeface="Roboto"/>
            </a:endParaRPr>
          </a:p>
          <a:p>
            <a:pPr marL="457200" lvl="0" indent="-317500" algn="l" rtl="0">
              <a:lnSpc>
                <a:spcPct val="90000"/>
              </a:lnSpc>
              <a:spcBef>
                <a:spcPts val="1000"/>
              </a:spcBef>
              <a:spcAft>
                <a:spcPts val="0"/>
              </a:spcAft>
              <a:buSzPts val="1400"/>
              <a:buFont typeface="Roboto"/>
              <a:buChar char="●"/>
            </a:pPr>
            <a:r>
              <a:rPr lang="en">
                <a:latin typeface="Roboto"/>
                <a:ea typeface="Roboto"/>
                <a:cs typeface="Roboto"/>
                <a:sym typeface="Roboto"/>
              </a:rPr>
              <a:t>Histogram showed strong negative and positive correlation</a:t>
            </a:r>
            <a:endParaRPr>
              <a:latin typeface="Roboto"/>
              <a:ea typeface="Roboto"/>
              <a:cs typeface="Roboto"/>
              <a:sym typeface="Roboto"/>
            </a:endParaRPr>
          </a:p>
          <a:p>
            <a:pPr marL="457200" lvl="0" indent="-317500" algn="l" rtl="0">
              <a:lnSpc>
                <a:spcPct val="90000"/>
              </a:lnSpc>
              <a:spcBef>
                <a:spcPts val="0"/>
              </a:spcBef>
              <a:spcAft>
                <a:spcPts val="0"/>
              </a:spcAft>
              <a:buSzPts val="1400"/>
              <a:buFont typeface="Roboto"/>
              <a:buChar char="●"/>
            </a:pPr>
            <a:r>
              <a:rPr lang="en">
                <a:latin typeface="Roboto"/>
                <a:ea typeface="Roboto"/>
                <a:cs typeface="Roboto"/>
                <a:sym typeface="Roboto"/>
              </a:rPr>
              <a:t>Many features had low correlation with each other (</a:t>
            </a:r>
            <a:r>
              <a:rPr lang="en" b="1">
                <a:latin typeface="Roboto"/>
                <a:ea typeface="Roboto"/>
                <a:cs typeface="Roboto"/>
                <a:sym typeface="Roboto"/>
              </a:rPr>
              <a:t>skew = 0.017183</a:t>
            </a:r>
            <a:r>
              <a:rPr lang="en">
                <a:latin typeface="Roboto"/>
                <a:ea typeface="Roboto"/>
                <a:cs typeface="Roboto"/>
                <a:sym typeface="Roboto"/>
              </a:rPr>
              <a:t>)</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pic>
        <p:nvPicPr>
          <p:cNvPr id="311" name="Google Shape;311;p43"/>
          <p:cNvPicPr preferRelativeResize="0"/>
          <p:nvPr/>
        </p:nvPicPr>
        <p:blipFill>
          <a:blip r:embed="rId3">
            <a:alphaModFix/>
          </a:blip>
          <a:stretch>
            <a:fillRect/>
          </a:stretch>
        </p:blipFill>
        <p:spPr>
          <a:xfrm>
            <a:off x="309675" y="1556600"/>
            <a:ext cx="3053124" cy="3053124"/>
          </a:xfrm>
          <a:prstGeom prst="rect">
            <a:avLst/>
          </a:prstGeom>
          <a:noFill/>
          <a:ln>
            <a:noFill/>
          </a:ln>
        </p:spPr>
      </p:pic>
      <p:pic>
        <p:nvPicPr>
          <p:cNvPr id="312" name="Google Shape;312;p43"/>
          <p:cNvPicPr preferRelativeResize="0"/>
          <p:nvPr/>
        </p:nvPicPr>
        <p:blipFill>
          <a:blip r:embed="rId4">
            <a:alphaModFix/>
          </a:blip>
          <a:stretch>
            <a:fillRect/>
          </a:stretch>
        </p:blipFill>
        <p:spPr>
          <a:xfrm>
            <a:off x="4784650" y="1702800"/>
            <a:ext cx="3930492" cy="2906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4"/>
          <p:cNvSpPr txBox="1">
            <a:spLocks noGrp="1"/>
          </p:cNvSpPr>
          <p:nvPr>
            <p:ph type="title" idx="4294967295"/>
          </p:nvPr>
        </p:nvSpPr>
        <p:spPr>
          <a:xfrm>
            <a:off x="57138"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Importance: Methodology</a:t>
            </a:r>
            <a:endParaRPr>
              <a:solidFill>
                <a:schemeClr val="dk1"/>
              </a:solidFill>
            </a:endParaRPr>
          </a:p>
        </p:txBody>
      </p:sp>
      <p:graphicFrame>
        <p:nvGraphicFramePr>
          <p:cNvPr id="318" name="Google Shape;318;p44"/>
          <p:cNvGraphicFramePr/>
          <p:nvPr/>
        </p:nvGraphicFramePr>
        <p:xfrm>
          <a:off x="129163" y="647805"/>
          <a:ext cx="8800675" cy="3987070"/>
        </p:xfrm>
        <a:graphic>
          <a:graphicData uri="http://schemas.openxmlformats.org/drawingml/2006/table">
            <a:tbl>
              <a:tblPr>
                <a:noFill/>
                <a:tableStyleId>{88F90AE2-E7AC-4B85-991D-EFD0EA7418E5}</a:tableStyleId>
              </a:tblPr>
              <a:tblGrid>
                <a:gridCol w="1768675">
                  <a:extLst>
                    <a:ext uri="{9D8B030D-6E8A-4147-A177-3AD203B41FA5}">
                      <a16:colId xmlns:a16="http://schemas.microsoft.com/office/drawing/2014/main" val="20000"/>
                    </a:ext>
                  </a:extLst>
                </a:gridCol>
                <a:gridCol w="2274450">
                  <a:extLst>
                    <a:ext uri="{9D8B030D-6E8A-4147-A177-3AD203B41FA5}">
                      <a16:colId xmlns:a16="http://schemas.microsoft.com/office/drawing/2014/main" val="20001"/>
                    </a:ext>
                  </a:extLst>
                </a:gridCol>
                <a:gridCol w="4757550">
                  <a:extLst>
                    <a:ext uri="{9D8B030D-6E8A-4147-A177-3AD203B41FA5}">
                      <a16:colId xmlns:a16="http://schemas.microsoft.com/office/drawing/2014/main" val="20002"/>
                    </a:ext>
                  </a:extLst>
                </a:gridCol>
              </a:tblGrid>
              <a:tr h="650975">
                <a:tc>
                  <a:txBody>
                    <a:bodyPr/>
                    <a:lstStyle/>
                    <a:p>
                      <a:pPr marL="0" lvl="0" indent="0" algn="ctr" rtl="0">
                        <a:spcBef>
                          <a:spcPts val="0"/>
                        </a:spcBef>
                        <a:spcAft>
                          <a:spcPts val="0"/>
                        </a:spcAft>
                        <a:buNone/>
                      </a:pPr>
                      <a:r>
                        <a:rPr lang="en" sz="1450" b="1" i="1">
                          <a:latin typeface="Roboto"/>
                          <a:ea typeface="Roboto"/>
                          <a:cs typeface="Roboto"/>
                          <a:sym typeface="Roboto"/>
                        </a:rPr>
                        <a:t>Feature Importance Method</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Sklearn</a:t>
                      </a:r>
                      <a:endParaRPr sz="1450" b="1" i="1">
                        <a:latin typeface="Roboto"/>
                        <a:ea typeface="Roboto"/>
                        <a:cs typeface="Roboto"/>
                        <a:sym typeface="Roboto"/>
                      </a:endParaRPr>
                    </a:p>
                    <a:p>
                      <a:pPr marL="0" lvl="0" indent="0" algn="ctr" rtl="0">
                        <a:spcBef>
                          <a:spcPts val="0"/>
                        </a:spcBef>
                        <a:spcAft>
                          <a:spcPts val="0"/>
                        </a:spcAft>
                        <a:buNone/>
                      </a:pPr>
                      <a:r>
                        <a:rPr lang="en" sz="1450" b="1" i="1">
                          <a:latin typeface="Roboto"/>
                          <a:ea typeface="Roboto"/>
                          <a:cs typeface="Roboto"/>
                          <a:sym typeface="Roboto"/>
                        </a:rPr>
                        <a:t>Function</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450" b="1" i="1">
                          <a:latin typeface="Roboto"/>
                          <a:ea typeface="Roboto"/>
                          <a:cs typeface="Roboto"/>
                          <a:sym typeface="Roboto"/>
                        </a:rPr>
                        <a:t>Methodology</a:t>
                      </a:r>
                      <a:endParaRPr sz="1450" b="1"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010125">
                <a:tc>
                  <a:txBody>
                    <a:bodyPr/>
                    <a:lstStyle/>
                    <a:p>
                      <a:pPr marL="0" lvl="0" indent="0" algn="ctr" rtl="0">
                        <a:spcBef>
                          <a:spcPts val="0"/>
                        </a:spcBef>
                        <a:spcAft>
                          <a:spcPts val="0"/>
                        </a:spcAft>
                        <a:buNone/>
                      </a:pPr>
                      <a:r>
                        <a:rPr lang="en" sz="1350" i="1">
                          <a:latin typeface="Roboto"/>
                          <a:ea typeface="Roboto"/>
                          <a:cs typeface="Roboto"/>
                          <a:sym typeface="Roboto"/>
                        </a:rPr>
                        <a:t>Mutual Information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SelectKBest,</a:t>
                      </a: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mutual_info_classif</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nonparametric methods related to entropy estimation from k-nearest neighbors distances.  Mutual information is closely related to entropy and provides results from the range of zero to 1.</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1350" i="1">
                        <a:latin typeface="Roboto"/>
                        <a:ea typeface="Roboto"/>
                        <a:cs typeface="Roboto"/>
                        <a:sym typeface="Roboto"/>
                      </a:endParaRPr>
                    </a:p>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The mean and standard deviation of accumulation of the impurity decrease within each decision tree of the random forest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496600">
                <a:tc>
                  <a:txBody>
                    <a:bodyPr/>
                    <a:lstStyle/>
                    <a:p>
                      <a:pPr marL="0" lvl="0" indent="0" algn="ctr" rtl="0">
                        <a:spcBef>
                          <a:spcPts val="0"/>
                        </a:spcBef>
                        <a:spcAft>
                          <a:spcPts val="0"/>
                        </a:spcAft>
                        <a:buNone/>
                      </a:pPr>
                      <a:r>
                        <a:rPr lang="en" sz="1350" i="1">
                          <a:latin typeface="Roboto"/>
                          <a:ea typeface="Roboto"/>
                          <a:cs typeface="Roboto"/>
                          <a:sym typeface="Roboto"/>
                        </a:rPr>
                        <a:t>Logistic 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LogisticRegression</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odds ratio for coefficients</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Gradient Boosting </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606075">
                <a:tc>
                  <a:txBody>
                    <a:bodyPr/>
                    <a:lstStyle/>
                    <a:p>
                      <a:pPr marL="0" lvl="0" indent="0" algn="ctr" rtl="0">
                        <a:spcBef>
                          <a:spcPts val="0"/>
                        </a:spcBef>
                        <a:spcAft>
                          <a:spcPts val="0"/>
                        </a:spcAft>
                        <a:buNone/>
                      </a:pPr>
                      <a:r>
                        <a:rPr lang="en" sz="1350" i="1">
                          <a:latin typeface="Roboto"/>
                          <a:ea typeface="Roboto"/>
                          <a:cs typeface="Roboto"/>
                          <a:sym typeface="Roboto"/>
                        </a:rPr>
                        <a:t>Adaboost</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feature_importances_</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350" i="1">
                          <a:latin typeface="Roboto"/>
                          <a:ea typeface="Roboto"/>
                          <a:cs typeface="Roboto"/>
                          <a:sym typeface="Roboto"/>
                        </a:rPr>
                        <a:t>rank features based on the total reduction of the criterion within each feature (Gini importance)</a:t>
                      </a:r>
                      <a:endParaRPr sz="1350" i="1">
                        <a:latin typeface="Roboto"/>
                        <a:ea typeface="Roboto"/>
                        <a:cs typeface="Roboto"/>
                        <a:sym typeface="Roboto"/>
                      </a:endParaRPr>
                    </a:p>
                  </a:txBody>
                  <a:tcPr marL="68575" marR="68575" marT="0" marB="0"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19" name="Google Shape;319;p44"/>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6"/>
                </a:solidFill>
              </a:rPr>
              <a:t>Mutual Information</a:t>
            </a:r>
            <a:r>
              <a:rPr lang="en">
                <a:solidFill>
                  <a:schemeClr val="dk1"/>
                </a:solidFill>
              </a:rPr>
              <a:t> </a:t>
            </a:r>
            <a:endParaRPr>
              <a:solidFill>
                <a:schemeClr val="dk1"/>
              </a:solidFill>
            </a:endParaRPr>
          </a:p>
        </p:txBody>
      </p:sp>
      <p:sp>
        <p:nvSpPr>
          <p:cNvPr id="325" name="Google Shape;325;p45"/>
          <p:cNvSpPr txBox="1"/>
          <p:nvPr/>
        </p:nvSpPr>
        <p:spPr>
          <a:xfrm>
            <a:off x="-150125" y="795050"/>
            <a:ext cx="2888100" cy="16623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‘ph_climate_risk_2020’</a:t>
            </a:r>
            <a:endParaRPr sz="1600">
              <a:latin typeface="Roboto"/>
              <a:ea typeface="Roboto"/>
              <a:cs typeface="Roboto"/>
              <a:sym typeface="Roboto"/>
            </a:endParaRPr>
          </a:p>
        </p:txBody>
      </p:sp>
      <p:pic>
        <p:nvPicPr>
          <p:cNvPr id="326" name="Google Shape;326;p45"/>
          <p:cNvPicPr preferRelativeResize="0"/>
          <p:nvPr/>
        </p:nvPicPr>
        <p:blipFill>
          <a:blip r:embed="rId3">
            <a:alphaModFix/>
          </a:blip>
          <a:stretch>
            <a:fillRect/>
          </a:stretch>
        </p:blipFill>
        <p:spPr>
          <a:xfrm>
            <a:off x="2956825" y="767700"/>
            <a:ext cx="6101224" cy="387414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6"/>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2"/>
                </a:solidFill>
              </a:rPr>
              <a:t>Random Forest</a:t>
            </a:r>
            <a:endParaRPr>
              <a:solidFill>
                <a:schemeClr val="accent2"/>
              </a:solidFill>
            </a:endParaRPr>
          </a:p>
        </p:txBody>
      </p:sp>
      <p:sp>
        <p:nvSpPr>
          <p:cNvPr id="332" name="Google Shape;332;p46"/>
          <p:cNvSpPr txBox="1"/>
          <p:nvPr/>
        </p:nvSpPr>
        <p:spPr>
          <a:xfrm>
            <a:off x="-150125" y="795050"/>
            <a:ext cx="2622300" cy="18471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 Most significant feature: ‘uu_bld_den_2020’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33" name="Google Shape;333;p46"/>
          <p:cNvPicPr preferRelativeResize="0"/>
          <p:nvPr/>
        </p:nvPicPr>
        <p:blipFill>
          <a:blip r:embed="rId3">
            <a:alphaModFix/>
          </a:blip>
          <a:stretch>
            <a:fillRect/>
          </a:stretch>
        </p:blipFill>
        <p:spPr>
          <a:xfrm>
            <a:off x="3079450" y="682475"/>
            <a:ext cx="6064551" cy="3924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7"/>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Logistic Regression</a:t>
            </a:r>
            <a:endParaRPr>
              <a:solidFill>
                <a:schemeClr val="dk1"/>
              </a:solidFill>
            </a:endParaRPr>
          </a:p>
        </p:txBody>
      </p:sp>
      <p:sp>
        <p:nvSpPr>
          <p:cNvPr id="339" name="Google Shape;339;p47"/>
          <p:cNvSpPr txBox="1"/>
          <p:nvPr/>
        </p:nvSpPr>
        <p:spPr>
          <a:xfrm>
            <a:off x="-150125" y="795050"/>
            <a:ext cx="2568900" cy="18471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 </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‘ses_odef_2018’’</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40" name="Google Shape;340;p47"/>
          <p:cNvPicPr preferRelativeResize="0"/>
          <p:nvPr/>
        </p:nvPicPr>
        <p:blipFill>
          <a:blip r:embed="rId3">
            <a:alphaModFix/>
          </a:blip>
          <a:stretch>
            <a:fillRect/>
          </a:stretch>
        </p:blipFill>
        <p:spPr>
          <a:xfrm>
            <a:off x="3209125" y="795050"/>
            <a:ext cx="5784726" cy="3834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8"/>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chemeClr val="accent3"/>
                </a:solidFill>
              </a:rPr>
              <a:t>Gradient Boosting</a:t>
            </a:r>
            <a:r>
              <a:rPr lang="en">
                <a:solidFill>
                  <a:schemeClr val="dk1"/>
                </a:solidFill>
              </a:rPr>
              <a:t>  </a:t>
            </a:r>
            <a:endParaRPr>
              <a:solidFill>
                <a:schemeClr val="dk1"/>
              </a:solidFill>
            </a:endParaRPr>
          </a:p>
        </p:txBody>
      </p:sp>
      <p:sp>
        <p:nvSpPr>
          <p:cNvPr id="346" name="Google Shape;346;p48"/>
          <p:cNvSpPr txBox="1"/>
          <p:nvPr/>
        </p:nvSpPr>
        <p:spPr>
          <a:xfrm>
            <a:off x="-150125" y="795050"/>
            <a:ext cx="2635500" cy="2093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47" name="Google Shape;347;p48"/>
          <p:cNvPicPr preferRelativeResize="0"/>
          <p:nvPr/>
        </p:nvPicPr>
        <p:blipFill>
          <a:blip r:embed="rId3">
            <a:alphaModFix/>
          </a:blip>
          <a:stretch>
            <a:fillRect/>
          </a:stretch>
        </p:blipFill>
        <p:spPr>
          <a:xfrm>
            <a:off x="3355450" y="923775"/>
            <a:ext cx="5708776" cy="37217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9"/>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a:t>
            </a:r>
            <a:r>
              <a:rPr lang="en">
                <a:solidFill>
                  <a:srgbClr val="9900FF"/>
                </a:solidFill>
              </a:rPr>
              <a:t>Adaptive Boosting</a:t>
            </a:r>
            <a:r>
              <a:rPr lang="en">
                <a:solidFill>
                  <a:schemeClr val="dk1"/>
                </a:solidFill>
              </a:rPr>
              <a:t> </a:t>
            </a:r>
            <a:endParaRPr>
              <a:solidFill>
                <a:schemeClr val="dk1"/>
              </a:solidFill>
            </a:endParaRPr>
          </a:p>
        </p:txBody>
      </p:sp>
      <p:sp>
        <p:nvSpPr>
          <p:cNvPr id="353" name="Google Shape;353;p49"/>
          <p:cNvSpPr txBox="1"/>
          <p:nvPr/>
        </p:nvSpPr>
        <p:spPr>
          <a:xfrm>
            <a:off x="-150125" y="795050"/>
            <a:ext cx="3232500" cy="25860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Feature importance conducted on Validation set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If feature was not significant, it was given value of zero</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25 features were important</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Most significant feature:</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54" name="Google Shape;354;p49"/>
          <p:cNvPicPr preferRelativeResize="0"/>
          <p:nvPr/>
        </p:nvPicPr>
        <p:blipFill>
          <a:blip r:embed="rId3">
            <a:alphaModFix/>
          </a:blip>
          <a:stretch>
            <a:fillRect/>
          </a:stretch>
        </p:blipFill>
        <p:spPr>
          <a:xfrm>
            <a:off x="3535325" y="715152"/>
            <a:ext cx="5502349" cy="3647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idx="4294967295"/>
          </p:nvPr>
        </p:nvSpPr>
        <p:spPr>
          <a:xfrm>
            <a:off x="-25"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Results</a:t>
            </a:r>
            <a:endParaRPr>
              <a:solidFill>
                <a:schemeClr val="dk1"/>
              </a:solidFill>
            </a:endParaRPr>
          </a:p>
        </p:txBody>
      </p:sp>
      <p:sp>
        <p:nvSpPr>
          <p:cNvPr id="360" name="Google Shape;360;p50"/>
          <p:cNvSpPr txBox="1">
            <a:spLocks noGrp="1"/>
          </p:cNvSpPr>
          <p:nvPr>
            <p:ph type="body" idx="1"/>
          </p:nvPr>
        </p:nvSpPr>
        <p:spPr>
          <a:xfrm>
            <a:off x="66675" y="705850"/>
            <a:ext cx="8382000" cy="1018200"/>
          </a:xfrm>
          <a:prstGeom prst="rect">
            <a:avLst/>
          </a:prstGeom>
        </p:spPr>
        <p:txBody>
          <a:bodyPr spcFirstLastPara="1" wrap="square" lIns="91425" tIns="91425" rIns="91425" bIns="91425" anchor="ctr" anchorCtr="0">
            <a:normAutofit fontScale="40000" lnSpcReduction="10000"/>
          </a:bodyPr>
          <a:lstStyle/>
          <a:p>
            <a:pPr marL="457200" lvl="0" indent="-347144" algn="l" rtl="0">
              <a:spcBef>
                <a:spcPts val="0"/>
              </a:spcBef>
              <a:spcAft>
                <a:spcPts val="0"/>
              </a:spcAft>
              <a:buClr>
                <a:schemeClr val="dk2"/>
              </a:buClr>
              <a:buSzPct val="100000"/>
              <a:buChar char="●"/>
            </a:pPr>
            <a:r>
              <a:rPr lang="en" sz="5744" b="1">
                <a:solidFill>
                  <a:schemeClr val="dk2"/>
                </a:solidFill>
              </a:rPr>
              <a:t>No clear pattern was detected amongst covariate feature methods</a:t>
            </a:r>
            <a:endParaRPr sz="5744" b="1">
              <a:solidFill>
                <a:schemeClr val="dk2"/>
              </a:solidFill>
            </a:endParaRPr>
          </a:p>
          <a:p>
            <a:pPr marL="914400" lvl="1" indent="-347144" algn="l" rtl="0">
              <a:spcBef>
                <a:spcPts val="0"/>
              </a:spcBef>
              <a:spcAft>
                <a:spcPts val="0"/>
              </a:spcAft>
              <a:buClr>
                <a:schemeClr val="dk2"/>
              </a:buClr>
              <a:buSzPct val="100000"/>
              <a:buChar char="○"/>
            </a:pPr>
            <a:r>
              <a:rPr lang="en" sz="5744" b="1">
                <a:solidFill>
                  <a:schemeClr val="dk2"/>
                </a:solidFill>
              </a:rPr>
              <a:t>Feature with rank 1: ‘uu_bld_den_2020’</a:t>
            </a:r>
            <a:endParaRPr sz="5744" b="1">
              <a:solidFill>
                <a:schemeClr val="dk2"/>
              </a:solidFill>
            </a:endParaRPr>
          </a:p>
          <a:p>
            <a:pPr marL="0" lvl="0" indent="0" algn="l" rtl="0">
              <a:spcBef>
                <a:spcPts val="0"/>
              </a:spcBef>
              <a:spcAft>
                <a:spcPts val="0"/>
              </a:spcAft>
              <a:buNone/>
            </a:pPr>
            <a:endParaRPr>
              <a:solidFill>
                <a:schemeClr val="dk2"/>
              </a:solidFill>
            </a:endParaRPr>
          </a:p>
        </p:txBody>
      </p:sp>
      <p:graphicFrame>
        <p:nvGraphicFramePr>
          <p:cNvPr id="361" name="Google Shape;361;p50"/>
          <p:cNvGraphicFramePr/>
          <p:nvPr/>
        </p:nvGraphicFramePr>
        <p:xfrm>
          <a:off x="1604963" y="1920075"/>
          <a:ext cx="5934075" cy="2185355"/>
        </p:xfrm>
        <a:graphic>
          <a:graphicData uri="http://schemas.openxmlformats.org/drawingml/2006/table">
            <a:tbl>
              <a:tblPr>
                <a:noFill/>
                <a:tableStyleId>{BDBF8C68-A3AC-4CE4-B1BD-22038744ACC1}</a:tableStyleId>
              </a:tblPr>
              <a:tblGrid>
                <a:gridCol w="2409825">
                  <a:extLst>
                    <a:ext uri="{9D8B030D-6E8A-4147-A177-3AD203B41FA5}">
                      <a16:colId xmlns:a16="http://schemas.microsoft.com/office/drawing/2014/main" val="20000"/>
                    </a:ext>
                  </a:extLst>
                </a:gridCol>
                <a:gridCol w="3524250">
                  <a:extLst>
                    <a:ext uri="{9D8B030D-6E8A-4147-A177-3AD203B41FA5}">
                      <a16:colId xmlns:a16="http://schemas.microsoft.com/office/drawing/2014/main" val="20001"/>
                    </a:ext>
                  </a:extLst>
                </a:gridCol>
              </a:tblGrid>
              <a:tr h="304800">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Model </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b="1">
                          <a:latin typeface="Roboto"/>
                          <a:ea typeface="Roboto"/>
                          <a:cs typeface="Roboto"/>
                          <a:sym typeface="Roboto"/>
                        </a:rPr>
                        <a:t>Validation F1 for ‘Deprived’</a:t>
                      </a:r>
                      <a:endParaRPr sz="1900" b="1">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Random Forest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0.91</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Logistic Regression</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0.87</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Gradient Boosting</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0.81</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04800">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Adaboost</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900">
                          <a:latin typeface="Roboto"/>
                          <a:ea typeface="Roboto"/>
                          <a:cs typeface="Roboto"/>
                          <a:sym typeface="Roboto"/>
                        </a:rPr>
                        <a:t>0.79</a:t>
                      </a:r>
                      <a:endParaRPr sz="1900">
                        <a:latin typeface="Roboto"/>
                        <a:ea typeface="Roboto"/>
                        <a:cs typeface="Roboto"/>
                        <a:sym typeface="Roboto"/>
                      </a:endParaRPr>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1"/>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Feature Ranking: Comparing all Ranks </a:t>
            </a:r>
            <a:endParaRPr>
              <a:solidFill>
                <a:schemeClr val="dk1"/>
              </a:solidFill>
            </a:endParaRPr>
          </a:p>
        </p:txBody>
      </p:sp>
      <p:sp>
        <p:nvSpPr>
          <p:cNvPr id="367" name="Google Shape;367;p51"/>
          <p:cNvSpPr txBox="1"/>
          <p:nvPr/>
        </p:nvSpPr>
        <p:spPr>
          <a:xfrm>
            <a:off x="-106425" y="659450"/>
            <a:ext cx="9240900" cy="11082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a:latin typeface="Roboto"/>
                <a:ea typeface="Roboto"/>
                <a:cs typeface="Roboto"/>
                <a:sym typeface="Roboto"/>
              </a:rPr>
              <a:t>Covariate features would have feature importance values for some models but have low values for others</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Top performing feature: ‘uu_bld_den_2020’</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graphicFrame>
        <p:nvGraphicFramePr>
          <p:cNvPr id="368" name="Google Shape;368;p51"/>
          <p:cNvGraphicFramePr/>
          <p:nvPr/>
        </p:nvGraphicFramePr>
        <p:xfrm>
          <a:off x="9525" y="1521350"/>
          <a:ext cx="9124950" cy="3087915"/>
        </p:xfrm>
        <a:graphic>
          <a:graphicData uri="http://schemas.openxmlformats.org/drawingml/2006/table">
            <a:tbl>
              <a:tblPr>
                <a:noFill/>
                <a:tableStyleId>{BDBF8C68-A3AC-4CE4-B1BD-22038744ACC1}</a:tableStyleId>
              </a:tblPr>
              <a:tblGrid>
                <a:gridCol w="1714500">
                  <a:extLst>
                    <a:ext uri="{9D8B030D-6E8A-4147-A177-3AD203B41FA5}">
                      <a16:colId xmlns:a16="http://schemas.microsoft.com/office/drawing/2014/main" val="20000"/>
                    </a:ext>
                  </a:extLst>
                </a:gridCol>
                <a:gridCol w="1400175">
                  <a:extLst>
                    <a:ext uri="{9D8B030D-6E8A-4147-A177-3AD203B41FA5}">
                      <a16:colId xmlns:a16="http://schemas.microsoft.com/office/drawing/2014/main" val="20001"/>
                    </a:ext>
                  </a:extLst>
                </a:gridCol>
                <a:gridCol w="1304925">
                  <a:extLst>
                    <a:ext uri="{9D8B030D-6E8A-4147-A177-3AD203B41FA5}">
                      <a16:colId xmlns:a16="http://schemas.microsoft.com/office/drawing/2014/main" val="20002"/>
                    </a:ext>
                  </a:extLst>
                </a:gridCol>
                <a:gridCol w="1571625">
                  <a:extLst>
                    <a:ext uri="{9D8B030D-6E8A-4147-A177-3AD203B41FA5}">
                      <a16:colId xmlns:a16="http://schemas.microsoft.com/office/drawing/2014/main" val="20003"/>
                    </a:ext>
                  </a:extLst>
                </a:gridCol>
                <a:gridCol w="1381125">
                  <a:extLst>
                    <a:ext uri="{9D8B030D-6E8A-4147-A177-3AD203B41FA5}">
                      <a16:colId xmlns:a16="http://schemas.microsoft.com/office/drawing/2014/main" val="20004"/>
                    </a:ext>
                  </a:extLst>
                </a:gridCol>
                <a:gridCol w="962025">
                  <a:extLst>
                    <a:ext uri="{9D8B030D-6E8A-4147-A177-3AD203B41FA5}">
                      <a16:colId xmlns:a16="http://schemas.microsoft.com/office/drawing/2014/main" val="20005"/>
                    </a:ext>
                  </a:extLst>
                </a:gridCol>
                <a:gridCol w="790575">
                  <a:extLst>
                    <a:ext uri="{9D8B030D-6E8A-4147-A177-3AD203B41FA5}">
                      <a16:colId xmlns:a16="http://schemas.microsoft.com/office/drawing/2014/main" val="20006"/>
                    </a:ext>
                  </a:extLst>
                </a:gridCol>
              </a:tblGrid>
              <a:tr h="561975">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Covariate_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features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logistic_0_1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Random_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Forest_0_1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Gradient_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Boosting_0_1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top_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Ada_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Boosting_0_1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minfo_</a:t>
                      </a:r>
                      <a:endParaRPr sz="1000" b="1">
                        <a:latin typeface="Roboto"/>
                        <a:ea typeface="Roboto"/>
                        <a:cs typeface="Roboto"/>
                        <a:sym typeface="Roboto"/>
                      </a:endParaRPr>
                    </a:p>
                    <a:p>
                      <a:pPr marL="0" lvl="0" indent="0" algn="l" rtl="0">
                        <a:lnSpc>
                          <a:spcPct val="115000"/>
                        </a:lnSpc>
                        <a:spcBef>
                          <a:spcPts val="0"/>
                        </a:spcBef>
                        <a:spcAft>
                          <a:spcPts val="0"/>
                        </a:spcAft>
                        <a:buNone/>
                      </a:pPr>
                      <a:r>
                        <a:rPr lang="en" sz="1000" b="1">
                          <a:latin typeface="Roboto"/>
                          <a:ea typeface="Roboto"/>
                          <a:cs typeface="Roboto"/>
                          <a:sym typeface="Roboto"/>
                        </a:rPr>
                        <a:t>0_1</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b="1">
                          <a:latin typeface="Roboto"/>
                          <a:ea typeface="Roboto"/>
                          <a:cs typeface="Roboto"/>
                          <a:sym typeface="Roboto"/>
                        </a:rPr>
                        <a:t>rank</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uu_bld_den_2020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ses_odef_2018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uu_bld_count_2020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ses_impr_water_src_2016</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9</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ses_dpt3_2018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14</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lnSpc>
                          <a:spcPct val="115000"/>
                        </a:lnSpc>
                        <a:spcBef>
                          <a:spcPts val="0"/>
                        </a:spcBef>
                        <a:spcAft>
                          <a:spcPts val="0"/>
                        </a:spcAft>
                        <a:buNone/>
                      </a:pPr>
                      <a:r>
                        <a:rPr lang="en" sz="1000">
                          <a:latin typeface="Roboto"/>
                          <a:ea typeface="Roboto"/>
                          <a:cs typeface="Roboto"/>
                          <a:sym typeface="Roboto"/>
                        </a:rPr>
                        <a:t>ph_dist_</a:t>
                      </a:r>
                      <a:endParaRPr sz="1000">
                        <a:latin typeface="Roboto"/>
                        <a:ea typeface="Roboto"/>
                        <a:cs typeface="Roboto"/>
                        <a:sym typeface="Roboto"/>
                      </a:endParaRPr>
                    </a:p>
                    <a:p>
                      <a:pPr marL="0" lvl="0" indent="0" algn="l" rtl="0">
                        <a:lnSpc>
                          <a:spcPct val="115000"/>
                        </a:lnSpc>
                        <a:spcBef>
                          <a:spcPts val="0"/>
                        </a:spcBef>
                        <a:spcAft>
                          <a:spcPts val="0"/>
                        </a:spcAft>
                        <a:buNone/>
                      </a:pPr>
                      <a:r>
                        <a:rPr lang="en" sz="1000">
                          <a:latin typeface="Roboto"/>
                          <a:ea typeface="Roboto"/>
                          <a:cs typeface="Roboto"/>
                          <a:sym typeface="Roboto"/>
                        </a:rPr>
                        <a:t>aq_veg_2015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13</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27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7</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35</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94" name="Google Shape;94;p16"/>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The Data</a:t>
            </a:r>
            <a:endParaRPr>
              <a:solidFill>
                <a:schemeClr val="dk1"/>
              </a:solidFill>
            </a:endParaRPr>
          </a:p>
        </p:txBody>
      </p:sp>
      <p:cxnSp>
        <p:nvCxnSpPr>
          <p:cNvPr id="95" name="Google Shape;95;p16"/>
          <p:cNvCxnSpPr/>
          <p:nvPr/>
        </p:nvCxnSpPr>
        <p:spPr>
          <a:xfrm>
            <a:off x="2268075" y="1593775"/>
            <a:ext cx="0" cy="2825700"/>
          </a:xfrm>
          <a:prstGeom prst="straightConnector1">
            <a:avLst/>
          </a:prstGeom>
          <a:noFill/>
          <a:ln w="9525" cap="flat" cmpd="sng">
            <a:solidFill>
              <a:schemeClr val="dk2"/>
            </a:solidFill>
            <a:prstDash val="solid"/>
            <a:round/>
            <a:headEnd type="none" w="med" len="med"/>
            <a:tailEnd type="none" w="med" len="med"/>
          </a:ln>
        </p:spPr>
      </p:cxnSp>
      <p:cxnSp>
        <p:nvCxnSpPr>
          <p:cNvPr id="96" name="Google Shape;96;p16"/>
          <p:cNvCxnSpPr/>
          <p:nvPr/>
        </p:nvCxnSpPr>
        <p:spPr>
          <a:xfrm>
            <a:off x="4572000" y="1593775"/>
            <a:ext cx="0" cy="2825700"/>
          </a:xfrm>
          <a:prstGeom prst="straightConnector1">
            <a:avLst/>
          </a:prstGeom>
          <a:noFill/>
          <a:ln w="9525" cap="flat" cmpd="sng">
            <a:solidFill>
              <a:schemeClr val="dk2"/>
            </a:solidFill>
            <a:prstDash val="solid"/>
            <a:round/>
            <a:headEnd type="none" w="med" len="med"/>
            <a:tailEnd type="none" w="med" len="med"/>
          </a:ln>
        </p:spPr>
      </p:cxnSp>
      <p:cxnSp>
        <p:nvCxnSpPr>
          <p:cNvPr id="97" name="Google Shape;97;p16"/>
          <p:cNvCxnSpPr/>
          <p:nvPr/>
        </p:nvCxnSpPr>
        <p:spPr>
          <a:xfrm>
            <a:off x="6811650" y="1593775"/>
            <a:ext cx="0" cy="2825700"/>
          </a:xfrm>
          <a:prstGeom prst="straightConnector1">
            <a:avLst/>
          </a:prstGeom>
          <a:noFill/>
          <a:ln w="9525" cap="flat" cmpd="sng">
            <a:solidFill>
              <a:schemeClr val="dk2"/>
            </a:solidFill>
            <a:prstDash val="solid"/>
            <a:round/>
            <a:headEnd type="none" w="med" len="med"/>
            <a:tailEnd type="none" w="med" len="med"/>
          </a:ln>
        </p:spPr>
      </p:cxnSp>
      <p:sp>
        <p:nvSpPr>
          <p:cNvPr id="98" name="Google Shape;98;p16"/>
          <p:cNvSpPr txBox="1"/>
          <p:nvPr/>
        </p:nvSpPr>
        <p:spPr>
          <a:xfrm>
            <a:off x="334625" y="1288975"/>
            <a:ext cx="164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Labeled Areas</a:t>
            </a:r>
            <a:endParaRPr b="1">
              <a:latin typeface="Roboto"/>
              <a:ea typeface="Roboto"/>
              <a:cs typeface="Roboto"/>
              <a:sym typeface="Roboto"/>
            </a:endParaRPr>
          </a:p>
        </p:txBody>
      </p:sp>
      <p:sp>
        <p:nvSpPr>
          <p:cNvPr id="99" name="Google Shape;99;p16"/>
          <p:cNvSpPr txBox="1"/>
          <p:nvPr/>
        </p:nvSpPr>
        <p:spPr>
          <a:xfrm>
            <a:off x="2533912" y="1288975"/>
            <a:ext cx="18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Raw Satellite Image</a:t>
            </a:r>
            <a:endParaRPr b="1">
              <a:latin typeface="Roboto"/>
              <a:ea typeface="Roboto"/>
              <a:cs typeface="Roboto"/>
              <a:sym typeface="Roboto"/>
            </a:endParaRPr>
          </a:p>
        </p:txBody>
      </p:sp>
      <p:sp>
        <p:nvSpPr>
          <p:cNvPr id="100" name="Google Shape;100;p16"/>
          <p:cNvSpPr txBox="1"/>
          <p:nvPr/>
        </p:nvSpPr>
        <p:spPr>
          <a:xfrm>
            <a:off x="4783737" y="1288975"/>
            <a:ext cx="18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Contextual Features</a:t>
            </a:r>
            <a:endParaRPr b="1">
              <a:latin typeface="Roboto"/>
              <a:ea typeface="Roboto"/>
              <a:cs typeface="Roboto"/>
              <a:sym typeface="Roboto"/>
            </a:endParaRPr>
          </a:p>
        </p:txBody>
      </p:sp>
      <p:sp>
        <p:nvSpPr>
          <p:cNvPr id="101" name="Google Shape;101;p16"/>
          <p:cNvSpPr txBox="1"/>
          <p:nvPr/>
        </p:nvSpPr>
        <p:spPr>
          <a:xfrm>
            <a:off x="7160887" y="1288975"/>
            <a:ext cx="181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Covariate Features</a:t>
            </a:r>
            <a:endParaRPr b="1">
              <a:latin typeface="Roboto"/>
              <a:ea typeface="Roboto"/>
              <a:cs typeface="Roboto"/>
              <a:sym typeface="Roboto"/>
            </a:endParaRPr>
          </a:p>
        </p:txBody>
      </p:sp>
      <p:sp>
        <p:nvSpPr>
          <p:cNvPr id="102" name="Google Shape;102;p16"/>
          <p:cNvSpPr txBox="1"/>
          <p:nvPr/>
        </p:nvSpPr>
        <p:spPr>
          <a:xfrm>
            <a:off x="0" y="1834325"/>
            <a:ext cx="2069700" cy="2400627"/>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47,560 labeled areas in Lagos</a:t>
            </a:r>
            <a:endParaRPr sz="1200" dirty="0">
              <a:latin typeface="Roboto"/>
              <a:ea typeface="Roboto"/>
              <a:cs typeface="Roboto"/>
              <a:sym typeface="Roboto"/>
            </a:endParaRPr>
          </a:p>
          <a:p>
            <a:pPr marL="457200" lvl="0" indent="0" algn="l" rtl="0">
              <a:spcBef>
                <a:spcPts val="0"/>
              </a:spcBef>
              <a:spcAft>
                <a:spcPts val="0"/>
              </a:spcAft>
              <a:buNone/>
            </a:pPr>
            <a:endParaRPr sz="12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Three labels: </a:t>
            </a:r>
            <a:r>
              <a:rPr lang="en" sz="1200" b="1" dirty="0">
                <a:latin typeface="Roboto"/>
                <a:ea typeface="Roboto"/>
                <a:cs typeface="Roboto"/>
                <a:sym typeface="Roboto"/>
              </a:rPr>
              <a:t>Deprived, Built-up </a:t>
            </a:r>
            <a:r>
              <a:rPr lang="en" sz="1200" dirty="0">
                <a:latin typeface="Roboto"/>
                <a:ea typeface="Roboto"/>
                <a:cs typeface="Roboto"/>
                <a:sym typeface="Roboto"/>
              </a:rPr>
              <a:t>and</a:t>
            </a:r>
            <a:r>
              <a:rPr lang="en" sz="1200" b="1" dirty="0">
                <a:latin typeface="Roboto"/>
                <a:ea typeface="Roboto"/>
                <a:cs typeface="Roboto"/>
                <a:sym typeface="Roboto"/>
              </a:rPr>
              <a:t> Non-Built-up </a:t>
            </a:r>
            <a:endParaRPr sz="1200" b="1"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10 m</a:t>
            </a:r>
            <a:r>
              <a:rPr lang="en" sz="1200" baseline="30000" dirty="0">
                <a:latin typeface="Roboto"/>
                <a:ea typeface="Roboto"/>
                <a:cs typeface="Roboto"/>
                <a:sym typeface="Roboto"/>
              </a:rPr>
              <a:t>2</a:t>
            </a:r>
            <a:r>
              <a:rPr lang="en" sz="1200" dirty="0">
                <a:latin typeface="Roboto"/>
                <a:ea typeface="Roboto"/>
                <a:cs typeface="Roboto"/>
                <a:sym typeface="Roboto"/>
              </a:rPr>
              <a:t> per label</a:t>
            </a:r>
            <a:endParaRPr sz="1200" dirty="0">
              <a:latin typeface="Roboto"/>
              <a:ea typeface="Roboto"/>
              <a:cs typeface="Roboto"/>
              <a:sym typeface="Roboto"/>
            </a:endParaRPr>
          </a:p>
          <a:p>
            <a:pPr marL="0" lvl="0" indent="0" algn="l" rtl="0">
              <a:spcBef>
                <a:spcPts val="0"/>
              </a:spcBef>
              <a:spcAft>
                <a:spcPts val="0"/>
              </a:spcAft>
              <a:buNone/>
            </a:pPr>
            <a:endParaRPr sz="1200" dirty="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dirty="0">
                <a:latin typeface="Roboto"/>
                <a:ea typeface="Roboto"/>
                <a:cs typeface="Roboto"/>
                <a:sym typeface="Roboto"/>
              </a:rPr>
              <a:t>Highly imbalanced</a:t>
            </a:r>
            <a:endParaRPr sz="1200" dirty="0">
              <a:latin typeface="Roboto"/>
              <a:ea typeface="Roboto"/>
              <a:cs typeface="Roboto"/>
              <a:sym typeface="Roboto"/>
            </a:endParaRPr>
          </a:p>
          <a:p>
            <a:pPr marL="457200" lvl="0" indent="0" algn="l" rtl="0">
              <a:spcBef>
                <a:spcPts val="0"/>
              </a:spcBef>
              <a:spcAft>
                <a:spcPts val="0"/>
              </a:spcAft>
              <a:buNone/>
            </a:pPr>
            <a:endParaRPr sz="1200" dirty="0">
              <a:latin typeface="Roboto"/>
              <a:ea typeface="Roboto"/>
              <a:cs typeface="Roboto"/>
              <a:sym typeface="Roboto"/>
            </a:endParaRPr>
          </a:p>
          <a:p>
            <a:pPr marL="457200" lvl="0" indent="0" algn="l" rtl="0">
              <a:spcBef>
                <a:spcPts val="0"/>
              </a:spcBef>
              <a:spcAft>
                <a:spcPts val="0"/>
              </a:spcAft>
              <a:buNone/>
            </a:pPr>
            <a:endParaRPr sz="1200" dirty="0">
              <a:latin typeface="Roboto"/>
              <a:ea typeface="Roboto"/>
              <a:cs typeface="Roboto"/>
              <a:sym typeface="Roboto"/>
            </a:endParaRPr>
          </a:p>
        </p:txBody>
      </p:sp>
      <p:sp>
        <p:nvSpPr>
          <p:cNvPr id="103" name="Google Shape;103;p16"/>
          <p:cNvSpPr txBox="1"/>
          <p:nvPr/>
        </p:nvSpPr>
        <p:spPr>
          <a:xfrm>
            <a:off x="2385175" y="1834325"/>
            <a:ext cx="20697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Clr>
                <a:schemeClr val="dk2"/>
              </a:buClr>
              <a:buSzPts val="1200"/>
              <a:buFont typeface="Roboto"/>
              <a:buChar char="●"/>
            </a:pPr>
            <a:r>
              <a:rPr lang="en" sz="1200">
                <a:solidFill>
                  <a:schemeClr val="dk2"/>
                </a:solidFill>
                <a:latin typeface="Roboto"/>
                <a:ea typeface="Roboto"/>
                <a:cs typeface="Roboto"/>
                <a:sym typeface="Roboto"/>
              </a:rPr>
              <a:t>GeoTiff file for Lagos </a:t>
            </a:r>
            <a:endParaRPr sz="1200">
              <a:solidFill>
                <a:schemeClr val="dk2"/>
              </a:solidFill>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
        <p:nvSpPr>
          <p:cNvPr id="104" name="Google Shape;104;p16"/>
          <p:cNvSpPr txBox="1"/>
          <p:nvPr/>
        </p:nvSpPr>
        <p:spPr>
          <a:xfrm>
            <a:off x="4571975" y="1834325"/>
            <a:ext cx="2069700" cy="14775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144 contextual features </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GeoTiff file per each feature </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
        <p:nvSpPr>
          <p:cNvPr id="105" name="Google Shape;105;p16"/>
          <p:cNvSpPr txBox="1"/>
          <p:nvPr/>
        </p:nvSpPr>
        <p:spPr>
          <a:xfrm>
            <a:off x="6758775" y="1834325"/>
            <a:ext cx="2069700" cy="12930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Pixel based</a:t>
            </a:r>
            <a:endParaRPr sz="1200">
              <a:latin typeface="Roboto"/>
              <a:ea typeface="Roboto"/>
              <a:cs typeface="Roboto"/>
              <a:sym typeface="Roboto"/>
            </a:endParaRPr>
          </a:p>
          <a:p>
            <a:pPr marL="457200" lvl="0" indent="0" algn="l" rtl="0">
              <a:spcBef>
                <a:spcPts val="0"/>
              </a:spcBef>
              <a:spcAft>
                <a:spcPts val="0"/>
              </a:spcAft>
              <a:buNone/>
            </a:pPr>
            <a:r>
              <a:rPr lang="en" sz="1200">
                <a:latin typeface="Roboto"/>
                <a:ea typeface="Roboto"/>
                <a:cs typeface="Roboto"/>
                <a:sym typeface="Roboto"/>
              </a:rPr>
              <a:t> </a:t>
            </a:r>
            <a:endParaRPr sz="1200">
              <a:latin typeface="Roboto"/>
              <a:ea typeface="Roboto"/>
              <a:cs typeface="Roboto"/>
              <a:sym typeface="Roboto"/>
            </a:endParaRPr>
          </a:p>
          <a:p>
            <a:pPr marL="457200" lvl="0" indent="0" algn="l" rtl="0">
              <a:spcBef>
                <a:spcPts val="0"/>
              </a:spcBef>
              <a:spcAft>
                <a:spcPts val="0"/>
              </a:spcAft>
              <a:buNone/>
            </a:pPr>
            <a:r>
              <a:rPr lang="en" sz="1200">
                <a:latin typeface="Roboto"/>
                <a:ea typeface="Roboto"/>
                <a:cs typeface="Roboto"/>
                <a:sym typeface="Roboto"/>
              </a:rPr>
              <a:t> </a:t>
            </a:r>
            <a:endParaRPr sz="1200">
              <a:latin typeface="Roboto"/>
              <a:ea typeface="Roboto"/>
              <a:cs typeface="Roboto"/>
              <a:sym typeface="Roboto"/>
            </a:endParaRPr>
          </a:p>
          <a:p>
            <a:pPr marL="457200" lvl="0" indent="-304800" algn="l" rtl="0">
              <a:spcBef>
                <a:spcPts val="0"/>
              </a:spcBef>
              <a:spcAft>
                <a:spcPts val="0"/>
              </a:spcAft>
              <a:buSzPts val="1200"/>
              <a:buFont typeface="Roboto"/>
              <a:buChar char="●"/>
            </a:pPr>
            <a:r>
              <a:rPr lang="en" sz="1200">
                <a:latin typeface="Roboto"/>
                <a:ea typeface="Roboto"/>
                <a:cs typeface="Roboto"/>
                <a:sym typeface="Roboto"/>
              </a:rPr>
              <a:t>Format: GeoTiff file</a:t>
            </a: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2"/>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374" name="Google Shape;374;p52"/>
          <p:cNvSpPr txBox="1">
            <a:spLocks noGrp="1"/>
          </p:cNvSpPr>
          <p:nvPr>
            <p:ph type="title" idx="4294967295"/>
          </p:nvPr>
        </p:nvSpPr>
        <p:spPr>
          <a:xfrm>
            <a:off x="137100" y="0"/>
            <a:ext cx="8222100" cy="767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dk1"/>
                </a:solidFill>
              </a:rPr>
              <a:t>Flow of Covariate Feature Statistical Analysis</a:t>
            </a:r>
            <a:endParaRPr>
              <a:solidFill>
                <a:schemeClr val="dk1"/>
              </a:solidFill>
            </a:endParaRPr>
          </a:p>
        </p:txBody>
      </p:sp>
      <p:pic>
        <p:nvPicPr>
          <p:cNvPr id="375" name="Google Shape;375;p52"/>
          <p:cNvPicPr preferRelativeResize="0"/>
          <p:nvPr/>
        </p:nvPicPr>
        <p:blipFill>
          <a:blip r:embed="rId3">
            <a:alphaModFix/>
          </a:blip>
          <a:stretch>
            <a:fillRect/>
          </a:stretch>
        </p:blipFill>
        <p:spPr>
          <a:xfrm>
            <a:off x="1697912" y="814701"/>
            <a:ext cx="5524263" cy="383511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3"/>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Quantitative Statistical Analysis</a:t>
            </a:r>
            <a:endParaRPr>
              <a:solidFill>
                <a:schemeClr val="dk1"/>
              </a:solidFill>
            </a:endParaRPr>
          </a:p>
        </p:txBody>
      </p:sp>
      <p:sp>
        <p:nvSpPr>
          <p:cNvPr id="381" name="Google Shape;381;p53"/>
          <p:cNvSpPr txBox="1"/>
          <p:nvPr/>
        </p:nvSpPr>
        <p:spPr>
          <a:xfrm>
            <a:off x="-1" y="659450"/>
            <a:ext cx="9134475" cy="3872312"/>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11150" algn="l" rtl="0">
              <a:lnSpc>
                <a:spcPct val="90000"/>
              </a:lnSpc>
              <a:spcBef>
                <a:spcPts val="1000"/>
              </a:spcBef>
              <a:spcAft>
                <a:spcPts val="0"/>
              </a:spcAft>
              <a:buSzPts val="1300"/>
              <a:buFont typeface="Roboto"/>
              <a:buChar char="●"/>
            </a:pPr>
            <a:r>
              <a:rPr lang="en" sz="1300" b="1" dirty="0">
                <a:latin typeface="Roboto"/>
                <a:ea typeface="Roboto"/>
                <a:cs typeface="Roboto"/>
                <a:sym typeface="Roboto"/>
              </a:rPr>
              <a:t>Results: Determined that top 21 covariate features were statistically significant in determining ‘Deprived’ and ‘Built-up’ areas</a:t>
            </a:r>
            <a:endParaRPr sz="1300" b="1" dirty="0">
              <a:latin typeface="Roboto"/>
              <a:ea typeface="Roboto"/>
              <a:cs typeface="Roboto"/>
              <a:sym typeface="Roboto"/>
            </a:endParaRPr>
          </a:p>
          <a:p>
            <a:pPr marL="457200" lvl="0"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Hypothesis testing:</a:t>
            </a: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b="1" dirty="0">
                <a:latin typeface="Roboto"/>
                <a:ea typeface="Roboto"/>
                <a:cs typeface="Roboto"/>
                <a:sym typeface="Roboto"/>
              </a:rPr>
              <a:t>Kolmogorov-Smirnov</a:t>
            </a:r>
            <a:r>
              <a:rPr lang="en" sz="1300" dirty="0">
                <a:latin typeface="Roboto"/>
                <a:ea typeface="Roboto"/>
                <a:cs typeface="Roboto"/>
                <a:sym typeface="Roboto"/>
              </a:rPr>
              <a:t> test on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Normality (ANOVA assumption 1)</a:t>
            </a:r>
            <a:endParaRPr sz="1300" dirty="0">
              <a:latin typeface="Roboto"/>
              <a:ea typeface="Roboto"/>
              <a:cs typeface="Roboto"/>
              <a:sym typeface="Roboto"/>
            </a:endParaRPr>
          </a:p>
          <a:p>
            <a:pPr marL="0" lvl="0" indent="0" algn="l" rtl="0">
              <a:lnSpc>
                <a:spcPct val="90000"/>
              </a:lnSpc>
              <a:spcBef>
                <a:spcPts val="0"/>
              </a:spcBef>
              <a:spcAft>
                <a:spcPts val="0"/>
              </a:spcAft>
              <a:buNone/>
            </a:pP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b="1" dirty="0">
                <a:latin typeface="Roboto"/>
                <a:ea typeface="Roboto"/>
                <a:cs typeface="Roboto"/>
                <a:sym typeface="Roboto"/>
              </a:rPr>
              <a:t>Levene</a:t>
            </a:r>
            <a:r>
              <a:rPr lang="en" sz="1300" dirty="0">
                <a:latin typeface="Roboto"/>
                <a:ea typeface="Roboto"/>
                <a:cs typeface="Roboto"/>
                <a:sym typeface="Roboto"/>
              </a:rPr>
              <a:t> test for equality of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variances (ANOVA assumption 2) </a:t>
            </a:r>
            <a:endParaRPr sz="1300" dirty="0">
              <a:latin typeface="Roboto"/>
              <a:ea typeface="Roboto"/>
              <a:cs typeface="Roboto"/>
              <a:sym typeface="Roboto"/>
            </a:endParaRPr>
          </a:p>
          <a:p>
            <a:pPr marL="914400" lvl="0" indent="0" algn="l" rtl="0">
              <a:lnSpc>
                <a:spcPct val="90000"/>
              </a:lnSpc>
              <a:spcBef>
                <a:spcPts val="0"/>
              </a:spcBef>
              <a:spcAft>
                <a:spcPts val="0"/>
              </a:spcAft>
              <a:buNone/>
            </a:pP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b="1" dirty="0">
                <a:latin typeface="Roboto"/>
                <a:ea typeface="Roboto"/>
                <a:cs typeface="Roboto"/>
                <a:sym typeface="Roboto"/>
              </a:rPr>
              <a:t>Kruskal-Wallis H test </a:t>
            </a:r>
            <a:endParaRPr sz="1300" b="1" dirty="0">
              <a:latin typeface="Roboto"/>
              <a:ea typeface="Roboto"/>
              <a:cs typeface="Roboto"/>
              <a:sym typeface="Roboto"/>
            </a:endParaRPr>
          </a:p>
          <a:p>
            <a:pPr marL="1371600" lvl="2"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‘Built-up’ and ‘Deprived’ did not come </a:t>
            </a:r>
            <a:endParaRPr sz="1300" dirty="0">
              <a:latin typeface="Roboto"/>
              <a:ea typeface="Roboto"/>
              <a:cs typeface="Roboto"/>
              <a:sym typeface="Roboto"/>
            </a:endParaRPr>
          </a:p>
          <a:p>
            <a:pPr marL="1371600" lvl="0" indent="0" algn="l" rtl="0">
              <a:lnSpc>
                <a:spcPct val="90000"/>
              </a:lnSpc>
              <a:spcBef>
                <a:spcPts val="0"/>
              </a:spcBef>
              <a:spcAft>
                <a:spcPts val="0"/>
              </a:spcAft>
              <a:buNone/>
            </a:pPr>
            <a:r>
              <a:rPr lang="en" sz="1300" dirty="0">
                <a:latin typeface="Roboto"/>
                <a:ea typeface="Roboto"/>
                <a:cs typeface="Roboto"/>
                <a:sym typeface="Roboto"/>
              </a:rPr>
              <a:t>from same distribution</a:t>
            </a:r>
            <a:endParaRPr sz="1300" dirty="0">
              <a:latin typeface="Roboto"/>
              <a:ea typeface="Roboto"/>
              <a:cs typeface="Roboto"/>
              <a:sym typeface="Roboto"/>
            </a:endParaRPr>
          </a:p>
          <a:p>
            <a:pPr marL="1371600" lvl="2"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Mean rank utilized for testing (</a:t>
            </a:r>
            <a:r>
              <a:rPr lang="en" sz="1300" u="sng" dirty="0">
                <a:solidFill>
                  <a:schemeClr val="hlink"/>
                </a:solidFill>
                <a:latin typeface="Roboto"/>
                <a:ea typeface="Roboto"/>
                <a:cs typeface="Roboto"/>
                <a:sym typeface="Roboto"/>
                <a:hlinkClick r:id="rId3"/>
              </a:rPr>
              <a:t>link</a:t>
            </a:r>
            <a:r>
              <a:rPr lang="en" sz="1300" dirty="0">
                <a:latin typeface="Roboto"/>
                <a:ea typeface="Roboto"/>
                <a:cs typeface="Roboto"/>
                <a:sym typeface="Roboto"/>
              </a:rPr>
              <a:t>)</a:t>
            </a:r>
            <a:endParaRPr sz="1300" dirty="0">
              <a:latin typeface="Roboto"/>
              <a:ea typeface="Roboto"/>
              <a:cs typeface="Roboto"/>
              <a:sym typeface="Roboto"/>
            </a:endParaRPr>
          </a:p>
          <a:p>
            <a:pPr marL="1371600" lvl="2"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Non-parametric rank based testing </a:t>
            </a:r>
            <a:endParaRPr sz="1300" dirty="0">
              <a:latin typeface="Roboto"/>
              <a:ea typeface="Roboto"/>
              <a:cs typeface="Roboto"/>
              <a:sym typeface="Roboto"/>
            </a:endParaRPr>
          </a:p>
          <a:p>
            <a:pPr marL="0" lvl="0" indent="0" algn="l" rtl="0">
              <a:lnSpc>
                <a:spcPct val="90000"/>
              </a:lnSpc>
              <a:spcBef>
                <a:spcPts val="0"/>
              </a:spcBef>
              <a:spcAft>
                <a:spcPts val="0"/>
              </a:spcAft>
              <a:buNone/>
            </a:pPr>
            <a:endParaRPr sz="1300" dirty="0">
              <a:latin typeface="Roboto"/>
              <a:ea typeface="Roboto"/>
              <a:cs typeface="Roboto"/>
              <a:sym typeface="Roboto"/>
            </a:endParaRPr>
          </a:p>
          <a:p>
            <a:pPr marL="457200" lvl="0"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Box plot:</a:t>
            </a:r>
            <a:endParaRPr sz="1300" dirty="0">
              <a:latin typeface="Roboto"/>
              <a:ea typeface="Roboto"/>
              <a:cs typeface="Roboto"/>
              <a:sym typeface="Roboto"/>
            </a:endParaRPr>
          </a:p>
          <a:p>
            <a:pPr marL="914400" lvl="1" indent="-311150" algn="l" rtl="0">
              <a:lnSpc>
                <a:spcPct val="90000"/>
              </a:lnSpc>
              <a:spcBef>
                <a:spcPts val="0"/>
              </a:spcBef>
              <a:spcAft>
                <a:spcPts val="0"/>
              </a:spcAft>
              <a:buSzPts val="1300"/>
              <a:buFont typeface="Roboto"/>
              <a:buChar char="○"/>
            </a:pPr>
            <a:r>
              <a:rPr lang="en" sz="1300" dirty="0">
                <a:latin typeface="Roboto"/>
                <a:ea typeface="Roboto"/>
                <a:cs typeface="Roboto"/>
                <a:sym typeface="Roboto"/>
              </a:rPr>
              <a:t>Quantiles for ‘Deprived’ and ‘Built-up’ do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not overlap (visual indication of </a:t>
            </a:r>
            <a:endParaRPr sz="1300" dirty="0">
              <a:latin typeface="Roboto"/>
              <a:ea typeface="Roboto"/>
              <a:cs typeface="Roboto"/>
              <a:sym typeface="Roboto"/>
            </a:endParaRPr>
          </a:p>
          <a:p>
            <a:pPr marL="914400" lvl="0" indent="0" algn="l" rtl="0">
              <a:lnSpc>
                <a:spcPct val="90000"/>
              </a:lnSpc>
              <a:spcBef>
                <a:spcPts val="0"/>
              </a:spcBef>
              <a:spcAft>
                <a:spcPts val="0"/>
              </a:spcAft>
              <a:buNone/>
            </a:pPr>
            <a:r>
              <a:rPr lang="en" sz="1300" dirty="0">
                <a:latin typeface="Roboto"/>
                <a:ea typeface="Roboto"/>
                <a:cs typeface="Roboto"/>
                <a:sym typeface="Roboto"/>
              </a:rPr>
              <a:t>difference between groups)</a:t>
            </a:r>
            <a:endParaRPr sz="1300" dirty="0">
              <a:latin typeface="Roboto"/>
              <a:ea typeface="Roboto"/>
              <a:cs typeface="Roboto"/>
              <a:sym typeface="Roboto"/>
            </a:endParaRPr>
          </a:p>
          <a:p>
            <a:pPr marL="0" lvl="0" indent="0" algn="l" rtl="0">
              <a:spcBef>
                <a:spcPts val="0"/>
              </a:spcBef>
              <a:spcAft>
                <a:spcPts val="0"/>
              </a:spcAft>
              <a:buNone/>
            </a:pPr>
            <a:endParaRPr sz="900" dirty="0">
              <a:latin typeface="Roboto"/>
              <a:ea typeface="Roboto"/>
              <a:cs typeface="Roboto"/>
              <a:sym typeface="Roboto"/>
            </a:endParaRPr>
          </a:p>
        </p:txBody>
      </p:sp>
      <p:pic>
        <p:nvPicPr>
          <p:cNvPr id="382" name="Google Shape;382;p53"/>
          <p:cNvPicPr preferRelativeResize="0"/>
          <p:nvPr/>
        </p:nvPicPr>
        <p:blipFill>
          <a:blip r:embed="rId4">
            <a:alphaModFix/>
          </a:blip>
          <a:stretch>
            <a:fillRect/>
          </a:stretch>
        </p:blipFill>
        <p:spPr>
          <a:xfrm>
            <a:off x="4750875" y="1391350"/>
            <a:ext cx="4174526" cy="312212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4"/>
          <p:cNvSpPr txBox="1">
            <a:spLocks noGrp="1"/>
          </p:cNvSpPr>
          <p:nvPr>
            <p:ph type="title" idx="4294967295"/>
          </p:nvPr>
        </p:nvSpPr>
        <p:spPr>
          <a:xfrm>
            <a:off x="0" y="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Categorical Statistical Analysis</a:t>
            </a:r>
            <a:endParaRPr>
              <a:solidFill>
                <a:schemeClr val="dk1"/>
              </a:solidFill>
            </a:endParaRPr>
          </a:p>
        </p:txBody>
      </p:sp>
      <p:sp>
        <p:nvSpPr>
          <p:cNvPr id="388" name="Google Shape;388;p54"/>
          <p:cNvSpPr txBox="1"/>
          <p:nvPr/>
        </p:nvSpPr>
        <p:spPr>
          <a:xfrm>
            <a:off x="-106425" y="659450"/>
            <a:ext cx="9240900" cy="16008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457200" lvl="0" indent="-330200" algn="l" rtl="0">
              <a:lnSpc>
                <a:spcPct val="90000"/>
              </a:lnSpc>
              <a:spcBef>
                <a:spcPts val="1000"/>
              </a:spcBef>
              <a:spcAft>
                <a:spcPts val="0"/>
              </a:spcAft>
              <a:buSzPts val="1600"/>
              <a:buFont typeface="Roboto"/>
              <a:buChar char="●"/>
            </a:pPr>
            <a:r>
              <a:rPr lang="en" sz="1600" b="1">
                <a:latin typeface="Roboto"/>
                <a:ea typeface="Roboto"/>
                <a:cs typeface="Roboto"/>
                <a:sym typeface="Roboto"/>
              </a:rPr>
              <a:t>Determined that 1 out of 5 variables was statistically independent from being able to classify ‘Deprived’ and ‘Built-up’</a:t>
            </a:r>
            <a:endParaRPr sz="1600" b="1">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‘fs_electric_dist_2020’</a:t>
            </a:r>
            <a:endParaRPr sz="1600">
              <a:latin typeface="Roboto"/>
              <a:ea typeface="Roboto"/>
              <a:cs typeface="Roboto"/>
              <a:sym typeface="Roboto"/>
            </a:endParaRPr>
          </a:p>
          <a:p>
            <a:pPr marL="457200" lvl="0"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Hypothesis testing:</a:t>
            </a:r>
            <a:endParaRPr sz="1600">
              <a:latin typeface="Roboto"/>
              <a:ea typeface="Roboto"/>
              <a:cs typeface="Roboto"/>
              <a:sym typeface="Roboto"/>
            </a:endParaRPr>
          </a:p>
          <a:p>
            <a:pPr marL="914400" lvl="1" indent="-330200" algn="l" rtl="0">
              <a:lnSpc>
                <a:spcPct val="90000"/>
              </a:lnSpc>
              <a:spcBef>
                <a:spcPts val="0"/>
              </a:spcBef>
              <a:spcAft>
                <a:spcPts val="0"/>
              </a:spcAft>
              <a:buSzPts val="1600"/>
              <a:buFont typeface="Roboto"/>
              <a:buChar char="○"/>
            </a:pPr>
            <a:r>
              <a:rPr lang="en" sz="1600">
                <a:latin typeface="Roboto"/>
                <a:ea typeface="Roboto"/>
                <a:cs typeface="Roboto"/>
                <a:sym typeface="Roboto"/>
              </a:rPr>
              <a:t>Chi Square test of Independence</a:t>
            </a:r>
            <a:endParaRPr sz="16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p:txBody>
      </p:sp>
      <p:pic>
        <p:nvPicPr>
          <p:cNvPr id="389" name="Google Shape;389;p54"/>
          <p:cNvPicPr preferRelativeResize="0"/>
          <p:nvPr/>
        </p:nvPicPr>
        <p:blipFill>
          <a:blip r:embed="rId3">
            <a:alphaModFix/>
          </a:blip>
          <a:stretch>
            <a:fillRect/>
          </a:stretch>
        </p:blipFill>
        <p:spPr>
          <a:xfrm>
            <a:off x="4654775" y="1332300"/>
            <a:ext cx="4489225" cy="3357466"/>
          </a:xfrm>
          <a:prstGeom prst="rect">
            <a:avLst/>
          </a:prstGeom>
          <a:noFill/>
          <a:ln>
            <a:noFill/>
          </a:ln>
        </p:spPr>
      </p:pic>
      <p:graphicFrame>
        <p:nvGraphicFramePr>
          <p:cNvPr id="390" name="Google Shape;390;p54"/>
          <p:cNvGraphicFramePr/>
          <p:nvPr>
            <p:extLst>
              <p:ext uri="{D42A27DB-BD31-4B8C-83A1-F6EECF244321}">
                <p14:modId xmlns:p14="http://schemas.microsoft.com/office/powerpoint/2010/main" val="528521063"/>
              </p:ext>
            </p:extLst>
          </p:nvPr>
        </p:nvGraphicFramePr>
        <p:xfrm>
          <a:off x="82775" y="1992526"/>
          <a:ext cx="4489225" cy="2697240"/>
        </p:xfrm>
        <a:graphic>
          <a:graphicData uri="http://schemas.openxmlformats.org/drawingml/2006/table">
            <a:tbl>
              <a:tblPr>
                <a:noFill/>
                <a:tableStyleId>{BDBF8C68-A3AC-4CE4-B1BD-22038744ACC1}</a:tableStyleId>
              </a:tblPr>
              <a:tblGrid>
                <a:gridCol w="1932400">
                  <a:extLst>
                    <a:ext uri="{9D8B030D-6E8A-4147-A177-3AD203B41FA5}">
                      <a16:colId xmlns:a16="http://schemas.microsoft.com/office/drawing/2014/main" val="20000"/>
                    </a:ext>
                  </a:extLst>
                </a:gridCol>
                <a:gridCol w="1375450">
                  <a:extLst>
                    <a:ext uri="{9D8B030D-6E8A-4147-A177-3AD203B41FA5}">
                      <a16:colId xmlns:a16="http://schemas.microsoft.com/office/drawing/2014/main" val="20001"/>
                    </a:ext>
                  </a:extLst>
                </a:gridCol>
                <a:gridCol w="1181375">
                  <a:extLst>
                    <a:ext uri="{9D8B030D-6E8A-4147-A177-3AD203B41FA5}">
                      <a16:colId xmlns:a16="http://schemas.microsoft.com/office/drawing/2014/main" val="20002"/>
                    </a:ext>
                  </a:extLst>
                </a:gridCol>
              </a:tblGrid>
              <a:tr h="0">
                <a:tc gridSpan="3">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Chi-Square Test Results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82225">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Categorical Covariate Features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P-value</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Number of categories</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fs_electric_dist_2020</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0.7381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53100">
                <a:tc>
                  <a:txBody>
                    <a:bodyPr/>
                    <a:lstStyle/>
                    <a:p>
                      <a:pPr marL="0" lvl="0" indent="0" algn="ctr" rtl="0">
                        <a:lnSpc>
                          <a:spcPct val="90000"/>
                        </a:lnSpc>
                        <a:spcBef>
                          <a:spcPts val="0"/>
                        </a:spcBef>
                        <a:spcAft>
                          <a:spcPts val="0"/>
                        </a:spcAft>
                        <a:buNone/>
                      </a:pPr>
                      <a:r>
                        <a:rPr lang="en" sz="1000" b="1" dirty="0">
                          <a:latin typeface="Roboto"/>
                          <a:ea typeface="Roboto"/>
                          <a:cs typeface="Roboto"/>
                          <a:sym typeface="Roboto"/>
                        </a:rPr>
                        <a:t>ph_hzd_index_2011</a:t>
                      </a:r>
                      <a:endParaRPr sz="1000" b="1" dirty="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6</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ph_land_c1_2019</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11</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ph_land_c2_2020</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8</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sh_pol_relev_ethnic_gr_2019</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2</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53100">
                <a:tc>
                  <a:txBody>
                    <a:bodyPr/>
                    <a:lstStyle/>
                    <a:p>
                      <a:pPr marL="0" lvl="0" indent="0" algn="ctr" rtl="0">
                        <a:lnSpc>
                          <a:spcPct val="90000"/>
                        </a:lnSpc>
                        <a:spcBef>
                          <a:spcPts val="0"/>
                        </a:spcBef>
                        <a:spcAft>
                          <a:spcPts val="0"/>
                        </a:spcAft>
                        <a:buNone/>
                      </a:pPr>
                      <a:r>
                        <a:rPr lang="en" sz="1000" b="1">
                          <a:latin typeface="Roboto"/>
                          <a:ea typeface="Roboto"/>
                          <a:cs typeface="Roboto"/>
                          <a:sym typeface="Roboto"/>
                        </a:rPr>
                        <a:t>uu_urb_bldg_2018</a:t>
                      </a:r>
                      <a:endParaRPr sz="1000" b="1">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a:latin typeface="Roboto"/>
                          <a:ea typeface="Roboto"/>
                          <a:cs typeface="Roboto"/>
                          <a:sym typeface="Roboto"/>
                        </a:rPr>
                        <a:t>0.00</a:t>
                      </a:r>
                      <a:endParaRPr sz="100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90000"/>
                        </a:lnSpc>
                        <a:spcBef>
                          <a:spcPts val="0"/>
                        </a:spcBef>
                        <a:spcAft>
                          <a:spcPts val="0"/>
                        </a:spcAft>
                        <a:buNone/>
                      </a:pPr>
                      <a:r>
                        <a:rPr lang="en" sz="1000" dirty="0">
                          <a:latin typeface="Roboto"/>
                          <a:ea typeface="Roboto"/>
                          <a:cs typeface="Roboto"/>
                          <a:sym typeface="Roboto"/>
                        </a:rPr>
                        <a:t>3</a:t>
                      </a:r>
                      <a:endParaRPr sz="1000" dirty="0">
                        <a:latin typeface="Roboto"/>
                        <a:ea typeface="Roboto"/>
                        <a:cs typeface="Roboto"/>
                        <a:sym typeface="Roboto"/>
                      </a:endParaRPr>
                    </a:p>
                  </a:txBody>
                  <a:tcPr marL="68575" marR="68575" marT="91425" marB="91425">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7"/>
          <p:cNvSpPr/>
          <p:nvPr/>
        </p:nvSpPr>
        <p:spPr>
          <a:xfrm>
            <a:off x="66575" y="947225"/>
            <a:ext cx="2627100" cy="3523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7"/>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Testing: Covariate - classes 0 &amp; 1</a:t>
            </a:r>
            <a:r>
              <a:rPr lang="en">
                <a:solidFill>
                  <a:schemeClr val="dk1"/>
                </a:solidFill>
              </a:rPr>
              <a:t> </a:t>
            </a:r>
            <a:endParaRPr>
              <a:solidFill>
                <a:schemeClr val="dk1"/>
              </a:solidFill>
            </a:endParaRPr>
          </a:p>
        </p:txBody>
      </p:sp>
      <p:sp>
        <p:nvSpPr>
          <p:cNvPr id="411" name="Google Shape;411;p57"/>
          <p:cNvSpPr txBox="1"/>
          <p:nvPr/>
        </p:nvSpPr>
        <p:spPr>
          <a:xfrm>
            <a:off x="33275" y="1124975"/>
            <a:ext cx="2693700" cy="3068100"/>
          </a:xfrm>
          <a:prstGeom prst="rect">
            <a:avLst/>
          </a:prstGeom>
          <a:noFill/>
          <a:ln>
            <a:noFill/>
          </a:ln>
        </p:spPr>
        <p:txBody>
          <a:bodyPr spcFirstLastPara="1" wrap="square" lIns="91425" tIns="91425" rIns="91425" bIns="91425" anchor="t" anchorCtr="0">
            <a:spAutoFit/>
          </a:bodyPr>
          <a:lstStyle/>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4 model types tested:</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MLP</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Using all features available</a:t>
            </a:r>
            <a:endParaRPr sz="1100">
              <a:solidFill>
                <a:schemeClr val="lt1"/>
              </a:solidFill>
              <a:latin typeface="Roboto"/>
              <a:ea typeface="Roboto"/>
              <a:cs typeface="Roboto"/>
              <a:sym typeface="Roboto"/>
            </a:endParaRPr>
          </a:p>
        </p:txBody>
      </p:sp>
      <p:pic>
        <p:nvPicPr>
          <p:cNvPr id="412" name="Google Shape;412;p57"/>
          <p:cNvPicPr preferRelativeResize="0"/>
          <p:nvPr/>
        </p:nvPicPr>
        <p:blipFill>
          <a:blip r:embed="rId3">
            <a:alphaModFix/>
          </a:blip>
          <a:stretch>
            <a:fillRect/>
          </a:stretch>
        </p:blipFill>
        <p:spPr>
          <a:xfrm>
            <a:off x="2726975" y="1028538"/>
            <a:ext cx="6222033" cy="3260975"/>
          </a:xfrm>
          <a:prstGeom prst="rect">
            <a:avLst/>
          </a:prstGeom>
          <a:noFill/>
          <a:ln>
            <a:noFill/>
          </a:ln>
        </p:spPr>
      </p:pic>
      <p:pic>
        <p:nvPicPr>
          <p:cNvPr id="413" name="Google Shape;413;p57"/>
          <p:cNvPicPr preferRelativeResize="0"/>
          <p:nvPr/>
        </p:nvPicPr>
        <p:blipFill>
          <a:blip r:embed="rId4">
            <a:alphaModFix/>
          </a:blip>
          <a:stretch>
            <a:fillRect/>
          </a:stretch>
        </p:blipFill>
        <p:spPr>
          <a:xfrm>
            <a:off x="6358875" y="3502175"/>
            <a:ext cx="169175" cy="120825"/>
          </a:xfrm>
          <a:prstGeom prst="rect">
            <a:avLst/>
          </a:prstGeom>
          <a:noFill/>
          <a:ln>
            <a:noFill/>
          </a:ln>
        </p:spPr>
      </p:pic>
      <p:pic>
        <p:nvPicPr>
          <p:cNvPr id="414" name="Google Shape;414;p57"/>
          <p:cNvPicPr preferRelativeResize="0"/>
          <p:nvPr/>
        </p:nvPicPr>
        <p:blipFill>
          <a:blip r:embed="rId4">
            <a:alphaModFix/>
          </a:blip>
          <a:stretch>
            <a:fillRect/>
          </a:stretch>
        </p:blipFill>
        <p:spPr>
          <a:xfrm>
            <a:off x="6358875" y="3203500"/>
            <a:ext cx="169175" cy="120825"/>
          </a:xfrm>
          <a:prstGeom prst="rect">
            <a:avLst/>
          </a:prstGeom>
          <a:noFill/>
          <a:ln>
            <a:noFill/>
          </a:ln>
        </p:spPr>
      </p:pic>
      <p:pic>
        <p:nvPicPr>
          <p:cNvPr id="415" name="Google Shape;415;p57"/>
          <p:cNvPicPr preferRelativeResize="0"/>
          <p:nvPr/>
        </p:nvPicPr>
        <p:blipFill>
          <a:blip r:embed="rId4">
            <a:alphaModFix/>
          </a:blip>
          <a:stretch>
            <a:fillRect/>
          </a:stretch>
        </p:blipFill>
        <p:spPr>
          <a:xfrm>
            <a:off x="6358875" y="2450925"/>
            <a:ext cx="169175" cy="120825"/>
          </a:xfrm>
          <a:prstGeom prst="rect">
            <a:avLst/>
          </a:prstGeom>
          <a:noFill/>
          <a:ln>
            <a:noFill/>
          </a:ln>
        </p:spPr>
      </p:pic>
      <p:pic>
        <p:nvPicPr>
          <p:cNvPr id="416" name="Google Shape;416;p57"/>
          <p:cNvPicPr preferRelativeResize="0"/>
          <p:nvPr/>
        </p:nvPicPr>
        <p:blipFill>
          <a:blip r:embed="rId5">
            <a:alphaModFix/>
          </a:blip>
          <a:stretch>
            <a:fillRect/>
          </a:stretch>
        </p:blipFill>
        <p:spPr>
          <a:xfrm>
            <a:off x="6358875" y="1230739"/>
            <a:ext cx="169175" cy="12688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8"/>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Covariate - classes 0 &amp; 1</a:t>
            </a:r>
            <a:r>
              <a:rPr lang="en">
                <a:solidFill>
                  <a:schemeClr val="dk1"/>
                </a:solidFill>
              </a:rPr>
              <a:t> </a:t>
            </a:r>
            <a:endParaRPr>
              <a:solidFill>
                <a:schemeClr val="dk1"/>
              </a:solidFill>
            </a:endParaRPr>
          </a:p>
        </p:txBody>
      </p:sp>
      <p:graphicFrame>
        <p:nvGraphicFramePr>
          <p:cNvPr id="422" name="Google Shape;422;p58"/>
          <p:cNvGraphicFramePr/>
          <p:nvPr/>
        </p:nvGraphicFramePr>
        <p:xfrm>
          <a:off x="430275" y="1580800"/>
          <a:ext cx="3305175" cy="457200"/>
        </p:xfrm>
        <a:graphic>
          <a:graphicData uri="http://schemas.openxmlformats.org/drawingml/2006/table">
            <a:tbl>
              <a:tblPr bandRow="1" bandCol="1">
                <a:noFill/>
                <a:tableStyleId>{563CF716-038D-46DA-9AFD-1E20DB947758}</a:tableStyleId>
              </a:tblPr>
              <a:tblGrid>
                <a:gridCol w="51435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MLP</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423" name="Google Shape;423;p58"/>
          <p:cNvSpPr txBox="1"/>
          <p:nvPr/>
        </p:nvSpPr>
        <p:spPr>
          <a:xfrm>
            <a:off x="536775" y="1173450"/>
            <a:ext cx="3000000" cy="502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1200"/>
              </a:spcBef>
              <a:spcAft>
                <a:spcPts val="0"/>
              </a:spcAft>
              <a:buNone/>
            </a:pPr>
            <a:r>
              <a:rPr lang="en" sz="800" cap="small">
                <a:latin typeface="Times New Roman"/>
                <a:ea typeface="Times New Roman"/>
                <a:cs typeface="Times New Roman"/>
                <a:sym typeface="Times New Roman"/>
              </a:rPr>
              <a:t>Best Performing Covariate Model on Classes 0 &amp; 1</a:t>
            </a:r>
            <a:endParaRPr sz="800" cap="small">
              <a:latin typeface="Times New Roman"/>
              <a:ea typeface="Times New Roman"/>
              <a:cs typeface="Times New Roman"/>
              <a:sym typeface="Times New Roman"/>
            </a:endParaRPr>
          </a:p>
          <a:p>
            <a:pPr marL="265430" lvl="0" indent="0" algn="r" rtl="0">
              <a:spcBef>
                <a:spcPts val="600"/>
              </a:spcBef>
              <a:spcAft>
                <a:spcPts val="150"/>
              </a:spcAft>
              <a:buNone/>
            </a:pPr>
            <a:endParaRPr sz="700">
              <a:latin typeface="Times New Roman"/>
              <a:ea typeface="Times New Roman"/>
              <a:cs typeface="Times New Roman"/>
              <a:sym typeface="Times New Roman"/>
            </a:endParaRPr>
          </a:p>
        </p:txBody>
      </p:sp>
      <p:sp>
        <p:nvSpPr>
          <p:cNvPr id="424" name="Google Shape;424;p58"/>
          <p:cNvSpPr txBox="1"/>
          <p:nvPr/>
        </p:nvSpPr>
        <p:spPr>
          <a:xfrm>
            <a:off x="430263" y="2451650"/>
            <a:ext cx="3000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latin typeface="Times New Roman"/>
                <a:ea typeface="Times New Roman"/>
                <a:cs typeface="Times New Roman"/>
                <a:sym typeface="Times New Roman"/>
              </a:rPr>
              <a:t>Model Parameters</a:t>
            </a:r>
            <a:endParaRPr sz="1000" u="sng">
              <a:latin typeface="Times New Roman"/>
              <a:ea typeface="Times New Roman"/>
              <a:cs typeface="Times New Roman"/>
              <a:sym typeface="Times New Roman"/>
            </a:endParaRPr>
          </a:p>
          <a:p>
            <a:pPr marL="457200" lvl="0" indent="-292100" algn="l" rtl="0">
              <a:spcBef>
                <a:spcPts val="1200"/>
              </a:spcBef>
              <a:spcAft>
                <a:spcPts val="0"/>
              </a:spcAft>
              <a:buSzPts val="1000"/>
              <a:buFont typeface="Times New Roman"/>
              <a:buChar char="●"/>
            </a:pPr>
            <a:r>
              <a:rPr lang="en" sz="1000">
                <a:latin typeface="Times New Roman"/>
                <a:ea typeface="Times New Roman"/>
                <a:cs typeface="Times New Roman"/>
                <a:sym typeface="Times New Roman"/>
              </a:rPr>
              <a:t> Hidden layer sizes: (100, 100, 100)</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Activation: tanh</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Solver: adam</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Alpha: 0.0001</a:t>
            </a:r>
            <a:endParaRPr sz="1000">
              <a:latin typeface="Times New Roman"/>
              <a:ea typeface="Times New Roman"/>
              <a:cs typeface="Times New Roman"/>
              <a:sym typeface="Times New Roman"/>
            </a:endParaRPr>
          </a:p>
          <a:p>
            <a:pPr marL="457200" lvl="0" indent="-292100" algn="l" rtl="0">
              <a:spcBef>
                <a:spcPts val="0"/>
              </a:spcBef>
              <a:spcAft>
                <a:spcPts val="0"/>
              </a:spcAft>
              <a:buSzPts val="1000"/>
              <a:buFont typeface="Times New Roman"/>
              <a:buChar char="●"/>
            </a:pPr>
            <a:r>
              <a:rPr lang="en" sz="1000">
                <a:latin typeface="Times New Roman"/>
                <a:ea typeface="Times New Roman"/>
                <a:cs typeface="Times New Roman"/>
                <a:sym typeface="Times New Roman"/>
              </a:rPr>
              <a:t>Learning Rate: invscaling</a:t>
            </a:r>
            <a:endParaRPr/>
          </a:p>
        </p:txBody>
      </p:sp>
      <p:graphicFrame>
        <p:nvGraphicFramePr>
          <p:cNvPr id="425" name="Google Shape;425;p58"/>
          <p:cNvGraphicFramePr/>
          <p:nvPr/>
        </p:nvGraphicFramePr>
        <p:xfrm>
          <a:off x="4863625" y="1572600"/>
          <a:ext cx="2143125" cy="609600"/>
        </p:xfrm>
        <a:graphic>
          <a:graphicData uri="http://schemas.openxmlformats.org/drawingml/2006/table">
            <a:tbl>
              <a:tblPr bandRow="1" bandCol="1">
                <a:noFill/>
                <a:tableStyleId>{563CF716-038D-46DA-9AFD-1E20DB947758}</a:tableStyleId>
              </a:tblPr>
              <a:tblGrid>
                <a:gridCol w="571500">
                  <a:extLst>
                    <a:ext uri="{9D8B030D-6E8A-4147-A177-3AD203B41FA5}">
                      <a16:colId xmlns:a16="http://schemas.microsoft.com/office/drawing/2014/main" val="20000"/>
                    </a:ext>
                  </a:extLst>
                </a:gridCol>
                <a:gridCol w="571500">
                  <a:extLst>
                    <a:ext uri="{9D8B030D-6E8A-4147-A177-3AD203B41FA5}">
                      <a16:colId xmlns:a16="http://schemas.microsoft.com/office/drawing/2014/main" val="20001"/>
                    </a:ext>
                  </a:extLst>
                </a:gridCol>
                <a:gridCol w="476250">
                  <a:extLst>
                    <a:ext uri="{9D8B030D-6E8A-4147-A177-3AD203B41FA5}">
                      <a16:colId xmlns:a16="http://schemas.microsoft.com/office/drawing/2014/main" val="20002"/>
                    </a:ext>
                  </a:extLst>
                </a:gridCol>
                <a:gridCol w="523875">
                  <a:extLst>
                    <a:ext uri="{9D8B030D-6E8A-4147-A177-3AD203B41FA5}">
                      <a16:colId xmlns:a16="http://schemas.microsoft.com/office/drawing/2014/main" val="20003"/>
                    </a:ext>
                  </a:extLst>
                </a:gridCol>
              </a:tblGrid>
              <a:tr h="152400">
                <a:tc rowSpan="3">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3040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50</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3">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Predicted</a:t>
                      </a:r>
                      <a:endParaRPr sz="750" b="1" i="1">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426" name="Google Shape;426;p58"/>
          <p:cNvSpPr txBox="1"/>
          <p:nvPr/>
        </p:nvSpPr>
        <p:spPr>
          <a:xfrm>
            <a:off x="4572000" y="2257450"/>
            <a:ext cx="3000000" cy="457200"/>
          </a:xfrm>
          <a:prstGeom prst="rect">
            <a:avLst/>
          </a:prstGeom>
          <a:noFill/>
          <a:ln>
            <a:noFill/>
          </a:ln>
        </p:spPr>
        <p:txBody>
          <a:bodyPr spcFirstLastPara="1" wrap="square" lIns="91425" tIns="91425" rIns="91425" bIns="91425" anchor="ctr" anchorCtr="0">
            <a:noAutofit/>
          </a:bodyPr>
          <a:lstStyle/>
          <a:p>
            <a:pPr marL="0" lvl="0" indent="0" algn="just" rtl="0">
              <a:spcBef>
                <a:spcPts val="400"/>
              </a:spcBef>
              <a:spcAft>
                <a:spcPts val="1000"/>
              </a:spcAft>
              <a:buNone/>
            </a:pPr>
            <a:r>
              <a:rPr lang="en" sz="800" i="1">
                <a:latin typeface="Times New Roman"/>
                <a:ea typeface="Times New Roman"/>
                <a:cs typeface="Times New Roman"/>
                <a:sym typeface="Times New Roman"/>
              </a:rPr>
              <a:t>(Confusion Matrix for the best performing model trained on the covariate features dataset containing only instances of the built-up (0) and deprived (1) classes.)</a:t>
            </a:r>
            <a:endParaRPr sz="1000">
              <a:latin typeface="Times New Roman"/>
              <a:ea typeface="Times New Roman"/>
              <a:cs typeface="Times New Roman"/>
              <a:sym typeface="Times New Roman"/>
            </a:endParaRPr>
          </a:p>
        </p:txBody>
      </p:sp>
      <p:sp>
        <p:nvSpPr>
          <p:cNvPr id="427" name="Google Shape;427;p58"/>
          <p:cNvSpPr txBox="1"/>
          <p:nvPr/>
        </p:nvSpPr>
        <p:spPr>
          <a:xfrm>
            <a:off x="4863625" y="1277100"/>
            <a:ext cx="3000000" cy="295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200"/>
              </a:spcBef>
              <a:spcAft>
                <a:spcPts val="600"/>
              </a:spcAft>
              <a:buNone/>
            </a:pPr>
            <a:r>
              <a:rPr lang="en" sz="800" cap="small">
                <a:latin typeface="Times New Roman"/>
                <a:ea typeface="Times New Roman"/>
                <a:cs typeface="Times New Roman"/>
                <a:sym typeface="Times New Roman"/>
              </a:rPr>
              <a:t>Covariate Confusion Matrix - Classes 0 &amp; 1</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9"/>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Model Testing: Covariate - all classes</a:t>
            </a:r>
            <a:r>
              <a:rPr lang="en">
                <a:solidFill>
                  <a:schemeClr val="dk1"/>
                </a:solidFill>
              </a:rPr>
              <a:t> </a:t>
            </a:r>
            <a:endParaRPr>
              <a:solidFill>
                <a:schemeClr val="dk1"/>
              </a:solidFill>
            </a:endParaRPr>
          </a:p>
        </p:txBody>
      </p:sp>
      <p:pic>
        <p:nvPicPr>
          <p:cNvPr id="433" name="Google Shape;433;p59"/>
          <p:cNvPicPr preferRelativeResize="0"/>
          <p:nvPr/>
        </p:nvPicPr>
        <p:blipFill>
          <a:blip r:embed="rId3">
            <a:alphaModFix/>
          </a:blip>
          <a:stretch>
            <a:fillRect/>
          </a:stretch>
        </p:blipFill>
        <p:spPr>
          <a:xfrm>
            <a:off x="2726975" y="1021712"/>
            <a:ext cx="6223700" cy="3274625"/>
          </a:xfrm>
          <a:prstGeom prst="rect">
            <a:avLst/>
          </a:prstGeom>
          <a:noFill/>
          <a:ln>
            <a:noFill/>
          </a:ln>
        </p:spPr>
      </p:pic>
      <p:sp>
        <p:nvSpPr>
          <p:cNvPr id="434" name="Google Shape;434;p59"/>
          <p:cNvSpPr/>
          <p:nvPr/>
        </p:nvSpPr>
        <p:spPr>
          <a:xfrm>
            <a:off x="66575" y="947225"/>
            <a:ext cx="2627100" cy="35232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9"/>
          <p:cNvSpPr txBox="1"/>
          <p:nvPr/>
        </p:nvSpPr>
        <p:spPr>
          <a:xfrm>
            <a:off x="33275" y="1124975"/>
            <a:ext cx="2693700" cy="3068100"/>
          </a:xfrm>
          <a:prstGeom prst="rect">
            <a:avLst/>
          </a:prstGeom>
          <a:noFill/>
          <a:ln>
            <a:noFill/>
          </a:ln>
        </p:spPr>
        <p:txBody>
          <a:bodyPr spcFirstLastPara="1" wrap="square" lIns="91425" tIns="91425" rIns="91425" bIns="91425" anchor="t" anchorCtr="0">
            <a:spAutoFit/>
          </a:bodyPr>
          <a:lstStyle/>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4 model types tested:</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Multilayer Perceptron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LogisticRegression</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Gradient Boosting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train/test/val split: 60/20/20</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GridsearchCV used for hyperparameter tuning</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features in each feature reduction set tested</a:t>
            </a:r>
            <a:endParaRPr sz="1100">
              <a:solidFill>
                <a:schemeClr val="lt1"/>
              </a:solidFill>
              <a:latin typeface="Roboto"/>
              <a:ea typeface="Roboto"/>
              <a:cs typeface="Roboto"/>
              <a:sym typeface="Roboto"/>
            </a:endParaRPr>
          </a:p>
          <a:p>
            <a:pPr marL="457200" lvl="0" indent="-298450" algn="l" rtl="0">
              <a:lnSpc>
                <a:spcPct val="90000"/>
              </a:lnSpc>
              <a:spcBef>
                <a:spcPts val="1000"/>
              </a:spcBef>
              <a:spcAft>
                <a:spcPts val="0"/>
              </a:spcAft>
              <a:buClr>
                <a:schemeClr val="lt1"/>
              </a:buClr>
              <a:buSzPts val="1100"/>
              <a:buFont typeface="Roboto"/>
              <a:buChar char="●"/>
            </a:pPr>
            <a:r>
              <a:rPr lang="en" sz="1100">
                <a:solidFill>
                  <a:schemeClr val="lt1"/>
                </a:solidFill>
                <a:latin typeface="Roboto"/>
                <a:ea typeface="Roboto"/>
                <a:cs typeface="Roboto"/>
                <a:sym typeface="Roboto"/>
              </a:rPr>
              <a:t>Best performing model:</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Random Forest</a:t>
            </a:r>
            <a:endParaRPr sz="1100">
              <a:solidFill>
                <a:schemeClr val="lt1"/>
              </a:solidFill>
              <a:latin typeface="Roboto"/>
              <a:ea typeface="Roboto"/>
              <a:cs typeface="Roboto"/>
              <a:sym typeface="Roboto"/>
            </a:endParaRPr>
          </a:p>
          <a:p>
            <a:pPr marL="914400" lvl="1" indent="-298450" algn="l" rtl="0">
              <a:lnSpc>
                <a:spcPct val="90000"/>
              </a:lnSpc>
              <a:spcBef>
                <a:spcPts val="0"/>
              </a:spcBef>
              <a:spcAft>
                <a:spcPts val="0"/>
              </a:spcAft>
              <a:buClr>
                <a:schemeClr val="lt1"/>
              </a:buClr>
              <a:buSzPts val="1100"/>
              <a:buFont typeface="Roboto"/>
              <a:buChar char="○"/>
            </a:pPr>
            <a:r>
              <a:rPr lang="en" sz="1100">
                <a:solidFill>
                  <a:schemeClr val="lt1"/>
                </a:solidFill>
                <a:latin typeface="Roboto"/>
                <a:ea typeface="Roboto"/>
                <a:cs typeface="Roboto"/>
                <a:sym typeface="Roboto"/>
              </a:rPr>
              <a:t>Top 50 Mutual information features</a:t>
            </a:r>
            <a:endParaRPr sz="1100">
              <a:solidFill>
                <a:schemeClr val="lt1"/>
              </a:solidFill>
              <a:latin typeface="Roboto"/>
              <a:ea typeface="Roboto"/>
              <a:cs typeface="Roboto"/>
              <a:sym typeface="Roboto"/>
            </a:endParaRPr>
          </a:p>
        </p:txBody>
      </p:sp>
      <p:pic>
        <p:nvPicPr>
          <p:cNvPr id="436" name="Google Shape;436;p59"/>
          <p:cNvPicPr preferRelativeResize="0"/>
          <p:nvPr/>
        </p:nvPicPr>
        <p:blipFill>
          <a:blip r:embed="rId4">
            <a:alphaModFix/>
          </a:blip>
          <a:stretch>
            <a:fillRect/>
          </a:stretch>
        </p:blipFill>
        <p:spPr>
          <a:xfrm>
            <a:off x="6383925" y="3978300"/>
            <a:ext cx="169175" cy="120825"/>
          </a:xfrm>
          <a:prstGeom prst="rect">
            <a:avLst/>
          </a:prstGeom>
          <a:noFill/>
          <a:ln>
            <a:noFill/>
          </a:ln>
        </p:spPr>
      </p:pic>
      <p:pic>
        <p:nvPicPr>
          <p:cNvPr id="437" name="Google Shape;437;p59"/>
          <p:cNvPicPr preferRelativeResize="0"/>
          <p:nvPr/>
        </p:nvPicPr>
        <p:blipFill>
          <a:blip r:embed="rId4">
            <a:alphaModFix/>
          </a:blip>
          <a:stretch>
            <a:fillRect/>
          </a:stretch>
        </p:blipFill>
        <p:spPr>
          <a:xfrm>
            <a:off x="6383925" y="2909050"/>
            <a:ext cx="169175" cy="120825"/>
          </a:xfrm>
          <a:prstGeom prst="rect">
            <a:avLst/>
          </a:prstGeom>
          <a:noFill/>
          <a:ln>
            <a:noFill/>
          </a:ln>
        </p:spPr>
      </p:pic>
      <p:pic>
        <p:nvPicPr>
          <p:cNvPr id="438" name="Google Shape;438;p59"/>
          <p:cNvPicPr preferRelativeResize="0"/>
          <p:nvPr/>
        </p:nvPicPr>
        <p:blipFill>
          <a:blip r:embed="rId4">
            <a:alphaModFix/>
          </a:blip>
          <a:stretch>
            <a:fillRect/>
          </a:stretch>
        </p:blipFill>
        <p:spPr>
          <a:xfrm>
            <a:off x="6383925" y="2450925"/>
            <a:ext cx="169175" cy="120825"/>
          </a:xfrm>
          <a:prstGeom prst="rect">
            <a:avLst/>
          </a:prstGeom>
          <a:noFill/>
          <a:ln>
            <a:noFill/>
          </a:ln>
        </p:spPr>
      </p:pic>
      <p:pic>
        <p:nvPicPr>
          <p:cNvPr id="439" name="Google Shape;439;p59"/>
          <p:cNvPicPr preferRelativeResize="0"/>
          <p:nvPr/>
        </p:nvPicPr>
        <p:blipFill>
          <a:blip r:embed="rId4">
            <a:alphaModFix/>
          </a:blip>
          <a:stretch>
            <a:fillRect/>
          </a:stretch>
        </p:blipFill>
        <p:spPr>
          <a:xfrm>
            <a:off x="6383925" y="1378225"/>
            <a:ext cx="169175" cy="1208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0"/>
          <p:cNvSpPr txBox="1">
            <a:spLocks noGrp="1"/>
          </p:cNvSpPr>
          <p:nvPr>
            <p:ph type="title" idx="4294967295"/>
          </p:nvPr>
        </p:nvSpPr>
        <p:spPr>
          <a:xfrm>
            <a:off x="0" y="0"/>
            <a:ext cx="9144000" cy="767700"/>
          </a:xfrm>
          <a:prstGeom prst="rect">
            <a:avLst/>
          </a:prstGeom>
          <a:solidFill>
            <a:schemeClr val="dk1"/>
          </a:solidFill>
        </p:spPr>
        <p:txBody>
          <a:bodyPr spcFirstLastPara="1" wrap="square" lIns="91425" tIns="91425" rIns="91425" bIns="91425" anchor="b" anchorCtr="0">
            <a:normAutofit/>
          </a:bodyPr>
          <a:lstStyle/>
          <a:p>
            <a:pPr marL="0" lvl="0" indent="0" algn="l" rtl="0">
              <a:spcBef>
                <a:spcPts val="0"/>
              </a:spcBef>
              <a:spcAft>
                <a:spcPts val="0"/>
              </a:spcAft>
              <a:buNone/>
            </a:pPr>
            <a:r>
              <a:rPr lang="en"/>
              <a:t>Best Model: Covariate - all classes</a:t>
            </a:r>
            <a:r>
              <a:rPr lang="en">
                <a:solidFill>
                  <a:schemeClr val="dk1"/>
                </a:solidFill>
              </a:rPr>
              <a:t> </a:t>
            </a:r>
            <a:endParaRPr>
              <a:solidFill>
                <a:schemeClr val="dk1"/>
              </a:solidFill>
            </a:endParaRPr>
          </a:p>
        </p:txBody>
      </p:sp>
      <p:graphicFrame>
        <p:nvGraphicFramePr>
          <p:cNvPr id="445" name="Google Shape;445;p60"/>
          <p:cNvGraphicFramePr/>
          <p:nvPr>
            <p:extLst>
              <p:ext uri="{D42A27DB-BD31-4B8C-83A1-F6EECF244321}">
                <p14:modId xmlns:p14="http://schemas.microsoft.com/office/powerpoint/2010/main" val="2695726148"/>
              </p:ext>
            </p:extLst>
          </p:nvPr>
        </p:nvGraphicFramePr>
        <p:xfrm>
          <a:off x="559624" y="2291850"/>
          <a:ext cx="3305175" cy="457200"/>
        </p:xfrm>
        <a:graphic>
          <a:graphicData uri="http://schemas.openxmlformats.org/drawingml/2006/table">
            <a:tbl>
              <a:tblPr bandRow="1" bandCol="1">
                <a:noFill/>
                <a:tableStyleId>{563CF716-038D-46DA-9AFD-1E20DB947758}</a:tableStyleId>
              </a:tblPr>
              <a:tblGrid>
                <a:gridCol w="51435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66725">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gridCol w="42862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0050">
                  <a:extLst>
                    <a:ext uri="{9D8B030D-6E8A-4147-A177-3AD203B41FA5}">
                      <a16:colId xmlns:a16="http://schemas.microsoft.com/office/drawing/2014/main" val="20006"/>
                    </a:ext>
                  </a:extLst>
                </a:gridCol>
              </a:tblGrid>
              <a:tr h="1910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650" i="1">
                          <a:latin typeface="Times New Roman"/>
                          <a:ea typeface="Times New Roman"/>
                          <a:cs typeface="Times New Roman"/>
                          <a:sym typeface="Times New Roman"/>
                        </a:rPr>
                        <a:t>RF</a:t>
                      </a:r>
                      <a:endParaRPr sz="6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Minfo</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dirty="0">
                          <a:latin typeface="Times New Roman"/>
                          <a:ea typeface="Times New Roman"/>
                          <a:cs typeface="Times New Roman"/>
                          <a:sym typeface="Times New Roman"/>
                        </a:rPr>
                        <a:t>0.98</a:t>
                      </a:r>
                      <a:endParaRPr sz="750" i="1" dirty="0">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bl>
          </a:graphicData>
        </a:graphic>
      </p:graphicFrame>
      <p:sp>
        <p:nvSpPr>
          <p:cNvPr id="446" name="Google Shape;446;p60"/>
          <p:cNvSpPr txBox="1"/>
          <p:nvPr/>
        </p:nvSpPr>
        <p:spPr>
          <a:xfrm>
            <a:off x="712212" y="1909650"/>
            <a:ext cx="3000000" cy="382200"/>
          </a:xfrm>
          <a:prstGeom prst="rect">
            <a:avLst/>
          </a:prstGeom>
          <a:noFill/>
          <a:ln>
            <a:noFill/>
          </a:ln>
        </p:spPr>
        <p:txBody>
          <a:bodyPr spcFirstLastPara="1" wrap="square" lIns="91425" tIns="91425" rIns="91425" bIns="91425" anchor="ctr" anchorCtr="0">
            <a:noAutofit/>
          </a:bodyPr>
          <a:lstStyle/>
          <a:p>
            <a:pPr marL="22860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Best Performing Covariate Model on All Classes</a:t>
            </a:r>
            <a:endParaRPr sz="800" cap="small" dirty="0">
              <a:latin typeface="Times New Roman"/>
              <a:ea typeface="Times New Roman"/>
              <a:cs typeface="Times New Roman"/>
              <a:sym typeface="Times New Roman"/>
            </a:endParaRPr>
          </a:p>
        </p:txBody>
      </p:sp>
      <p:graphicFrame>
        <p:nvGraphicFramePr>
          <p:cNvPr id="447" name="Google Shape;447;p60"/>
          <p:cNvGraphicFramePr/>
          <p:nvPr/>
        </p:nvGraphicFramePr>
        <p:xfrm>
          <a:off x="5260350" y="2292450"/>
          <a:ext cx="3038475" cy="838200"/>
        </p:xfrm>
        <a:graphic>
          <a:graphicData uri="http://schemas.openxmlformats.org/drawingml/2006/table">
            <a:tbl>
              <a:tblPr bandRow="1" bandCol="1">
                <a:noFill/>
                <a:tableStyleId>{563CF716-038D-46DA-9AFD-1E20DB947758}</a:tableStyleId>
              </a:tblPr>
              <a:tblGrid>
                <a:gridCol w="666750">
                  <a:extLst>
                    <a:ext uri="{9D8B030D-6E8A-4147-A177-3AD203B41FA5}">
                      <a16:colId xmlns:a16="http://schemas.microsoft.com/office/drawing/2014/main" val="20000"/>
                    </a:ext>
                  </a:extLst>
                </a:gridCol>
                <a:gridCol w="66675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gridCol w="552450">
                  <a:extLst>
                    <a:ext uri="{9D8B030D-6E8A-4147-A177-3AD203B41FA5}">
                      <a16:colId xmlns:a16="http://schemas.microsoft.com/office/drawing/2014/main" val="20003"/>
                    </a:ext>
                  </a:extLst>
                </a:gridCol>
                <a:gridCol w="600075">
                  <a:extLst>
                    <a:ext uri="{9D8B030D-6E8A-4147-A177-3AD203B41FA5}">
                      <a16:colId xmlns:a16="http://schemas.microsoft.com/office/drawing/2014/main" val="20004"/>
                    </a:ext>
                  </a:extLst>
                </a:gridCol>
              </a:tblGrid>
              <a:tr h="152400">
                <a:tc rowSpan="4">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True</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3059</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11</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2</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46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4</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vMerge="1">
                  <a:txBody>
                    <a:bodyPr/>
                    <a:lstStyle/>
                    <a:p>
                      <a:endParaRPr lang="en-US"/>
                    </a:p>
                  </a:txBody>
                  <a:tcP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18</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5975</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vMerge="1">
                  <a:txBody>
                    <a:bodyPr/>
                    <a:lstStyle/>
                    <a:p>
                      <a:endParaRPr lang="en-US"/>
                    </a:p>
                  </a:txBody>
                  <a:tcPr/>
                </a:tc>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Built-up</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Non-built-up</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152400">
                <a:tc>
                  <a:txBody>
                    <a:bodyPr/>
                    <a:lstStyle/>
                    <a:p>
                      <a:pPr marL="0" lvl="0" indent="0" algn="ctr" rtl="0">
                        <a:spcBef>
                          <a:spcPts val="0"/>
                        </a:spcBef>
                        <a:spcAft>
                          <a:spcPts val="0"/>
                        </a:spcAft>
                        <a:buNone/>
                      </a:pPr>
                      <a:endParaRPr sz="750" b="1" i="1">
                        <a:latin typeface="Times New Roman"/>
                        <a:ea typeface="Times New Roman"/>
                        <a:cs typeface="Times New Roman"/>
                        <a:sym typeface="Times New Roman"/>
                      </a:endParaRPr>
                    </a:p>
                  </a:txBody>
                  <a:tcPr marL="68575" marR="68575" marT="0" marB="0" anchor="ctr"/>
                </a:tc>
                <a:tc gridSpan="4">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Predicted</a:t>
                      </a:r>
                      <a:endParaRPr sz="750" b="1" i="1">
                        <a:latin typeface="Times New Roman"/>
                        <a:ea typeface="Times New Roman"/>
                        <a:cs typeface="Times New Roman"/>
                        <a:sym typeface="Times New Roman"/>
                      </a:endParaRPr>
                    </a:p>
                  </a:txBody>
                  <a:tcPr marL="68575" marR="68575" marT="0" marB="0"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448" name="Google Shape;448;p60"/>
          <p:cNvSpPr txBox="1"/>
          <p:nvPr/>
        </p:nvSpPr>
        <p:spPr>
          <a:xfrm>
            <a:off x="5279575" y="3130650"/>
            <a:ext cx="3000000" cy="513900"/>
          </a:xfrm>
          <a:prstGeom prst="rect">
            <a:avLst/>
          </a:prstGeom>
          <a:noFill/>
          <a:ln>
            <a:noFill/>
          </a:ln>
        </p:spPr>
        <p:txBody>
          <a:bodyPr spcFirstLastPara="1" wrap="square" lIns="91425" tIns="91425" rIns="91425" bIns="91425" anchor="ctr" anchorCtr="0">
            <a:noAutofit/>
          </a:bodyPr>
          <a:lstStyle/>
          <a:p>
            <a:pPr marL="0" lvl="0" indent="0" algn="just" rtl="0">
              <a:spcBef>
                <a:spcPts val="400"/>
              </a:spcBef>
              <a:spcAft>
                <a:spcPts val="1000"/>
              </a:spcAft>
              <a:buNone/>
            </a:pPr>
            <a:r>
              <a:rPr lang="en" sz="800" i="1">
                <a:latin typeface="Times New Roman"/>
                <a:ea typeface="Times New Roman"/>
                <a:cs typeface="Times New Roman"/>
                <a:sym typeface="Times New Roman"/>
              </a:rPr>
              <a:t>(Confusion Matrix for the best performing model trained on the full covariate features dataset containing all instances of the Built-up (0), Deprived (1), and Non-built-up (2) classes )</a:t>
            </a:r>
            <a:endParaRPr sz="1000">
              <a:latin typeface="Times New Roman"/>
              <a:ea typeface="Times New Roman"/>
              <a:cs typeface="Times New Roman"/>
              <a:sym typeface="Times New Roman"/>
            </a:endParaRPr>
          </a:p>
        </p:txBody>
      </p:sp>
      <p:sp>
        <p:nvSpPr>
          <p:cNvPr id="449" name="Google Shape;449;p60"/>
          <p:cNvSpPr txBox="1"/>
          <p:nvPr/>
        </p:nvSpPr>
        <p:spPr>
          <a:xfrm>
            <a:off x="5298825" y="1805250"/>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Covariate Confusion Matrix - All Classes</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1"/>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2"/>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pic>
        <p:nvPicPr>
          <p:cNvPr id="460" name="Google Shape;460;p62"/>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461" name="Google Shape;461;p62"/>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462" name="Google Shape;462;p62"/>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463" name="Google Shape;463;p62"/>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lt1"/>
                </a:highlight>
              </a:rPr>
              <a:t>Covariates (25-46)</a:t>
            </a:r>
            <a:endParaRPr sz="1300" b="1"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Extraction/Preprocessing</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Importance</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Ranking </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Statistical Analysis</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Model Development</a:t>
            </a:r>
            <a:endParaRPr sz="1300" dirty="0">
              <a:solidFill>
                <a:schemeClr val="dk2"/>
              </a:solidFill>
              <a:highlight>
                <a:schemeClr val="lt1"/>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rgbClr val="FFFF00"/>
                </a:highlight>
              </a:rPr>
              <a:t>4)     Conclusion (47-49)</a:t>
            </a:r>
            <a:endParaRPr sz="1300" b="1" dirty="0">
              <a:solidFill>
                <a:schemeClr val="dk2"/>
              </a:solidFill>
              <a:highlight>
                <a:srgbClr val="FFFF00"/>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(50-53)</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469" name="Google Shape;469;p63"/>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Conclusion: Problem Statement</a:t>
            </a:r>
            <a:endParaRPr>
              <a:solidFill>
                <a:schemeClr val="dk1"/>
              </a:solidFill>
            </a:endParaRPr>
          </a:p>
        </p:txBody>
      </p:sp>
      <p:sp>
        <p:nvSpPr>
          <p:cNvPr id="470" name="Google Shape;470;p63"/>
          <p:cNvSpPr txBox="1"/>
          <p:nvPr/>
        </p:nvSpPr>
        <p:spPr>
          <a:xfrm>
            <a:off x="57150" y="1023050"/>
            <a:ext cx="5221200" cy="37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There were two questions the researchers hoped to address in this study: </a:t>
            </a:r>
            <a:endParaRPr sz="1200" b="1">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en" sz="1200" b="1">
                <a:latin typeface="Roboto"/>
                <a:ea typeface="Roboto"/>
                <a:cs typeface="Roboto"/>
                <a:sym typeface="Roboto"/>
              </a:rPr>
              <a:t>Can feature importance methods derive any contextual or covariate features that are useful in identifying ‘Deprived’ and ‘Built-up’ areas?</a:t>
            </a:r>
            <a:endParaRPr sz="1200" b="1">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200">
                <a:latin typeface="Roboto"/>
                <a:ea typeface="Roboto"/>
                <a:cs typeface="Roboto"/>
                <a:sym typeface="Roboto"/>
              </a:rPr>
              <a:t>Feature importance methods based on Mutual information, Random Forest, Gradient Boosting, Logistic regression, and Adaptive boosting were able to identify the ranks of Contextual and Covariate features</a:t>
            </a:r>
            <a:endParaRPr sz="1200">
              <a:latin typeface="Roboto"/>
              <a:ea typeface="Roboto"/>
              <a:cs typeface="Roboto"/>
              <a:sym typeface="Roboto"/>
            </a:endParaRPr>
          </a:p>
          <a:p>
            <a:pPr marL="1371600" lvl="2" indent="-304800" algn="l" rtl="0">
              <a:lnSpc>
                <a:spcPct val="115000"/>
              </a:lnSpc>
              <a:spcBef>
                <a:spcPts val="0"/>
              </a:spcBef>
              <a:spcAft>
                <a:spcPts val="0"/>
              </a:spcAft>
              <a:buSzPts val="1200"/>
              <a:buFont typeface="Roboto"/>
              <a:buAutoNum type="romanLcPeriod"/>
            </a:pPr>
            <a:r>
              <a:rPr lang="en" sz="1200">
                <a:latin typeface="Roboto"/>
                <a:ea typeface="Roboto"/>
                <a:cs typeface="Roboto"/>
                <a:sym typeface="Roboto"/>
              </a:rPr>
              <a:t>Top Covariate feature: ‘uu_bld_den_2020’</a:t>
            </a:r>
            <a:endParaRPr sz="1200">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200">
                <a:latin typeface="Roboto"/>
                <a:ea typeface="Roboto"/>
                <a:cs typeface="Roboto"/>
                <a:sym typeface="Roboto"/>
              </a:rPr>
              <a:t>Proved statistically that top 21 Covariate features were significant</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AutoNum type="arabicPeriod"/>
            </a:pPr>
            <a:r>
              <a:rPr lang="en" sz="1200" b="1">
                <a:latin typeface="Roboto"/>
                <a:ea typeface="Roboto"/>
                <a:cs typeface="Roboto"/>
                <a:sym typeface="Roboto"/>
              </a:rPr>
              <a:t>Through the use of classical machine learning models and statistical analysis, are contextual and/or covariate features useful in identifying ‘Deprived’ and ‘Built-up’ areas?</a:t>
            </a:r>
            <a:endParaRPr sz="1200" b="1">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200">
                <a:latin typeface="Roboto"/>
                <a:ea typeface="Roboto"/>
                <a:cs typeface="Roboto"/>
                <a:sym typeface="Roboto"/>
              </a:rPr>
              <a:t>Covariate features were useful </a:t>
            </a:r>
            <a:endParaRPr sz="1200">
              <a:latin typeface="Roboto"/>
              <a:ea typeface="Roboto"/>
              <a:cs typeface="Roboto"/>
              <a:sym typeface="Roboto"/>
            </a:endParaRPr>
          </a:p>
          <a:p>
            <a:pPr marL="914400" lvl="1" indent="-304800" algn="l" rtl="0">
              <a:lnSpc>
                <a:spcPct val="115000"/>
              </a:lnSpc>
              <a:spcBef>
                <a:spcPts val="0"/>
              </a:spcBef>
              <a:spcAft>
                <a:spcPts val="0"/>
              </a:spcAft>
              <a:buSzPts val="1200"/>
              <a:buFont typeface="Roboto"/>
              <a:buAutoNum type="alphaLcPeriod"/>
            </a:pPr>
            <a:r>
              <a:rPr lang="en" sz="1200">
                <a:latin typeface="Roboto"/>
                <a:ea typeface="Roboto"/>
                <a:cs typeface="Roboto"/>
                <a:sym typeface="Roboto"/>
              </a:rPr>
              <a:t>Contextual features were not useful</a:t>
            </a:r>
            <a:endParaRPr sz="1200">
              <a:latin typeface="Roboto"/>
              <a:ea typeface="Roboto"/>
              <a:cs typeface="Roboto"/>
              <a:sym typeface="Roboto"/>
            </a:endParaRPr>
          </a:p>
          <a:p>
            <a:pPr marL="0" lvl="0" indent="0" algn="ctr" rtl="0">
              <a:spcBef>
                <a:spcPts val="0"/>
              </a:spcBef>
              <a:spcAft>
                <a:spcPts val="0"/>
              </a:spcAft>
              <a:buNone/>
            </a:pPr>
            <a:endParaRPr b="1">
              <a:latin typeface="Roboto"/>
              <a:ea typeface="Roboto"/>
              <a:cs typeface="Roboto"/>
              <a:sym typeface="Roboto"/>
            </a:endParaRPr>
          </a:p>
        </p:txBody>
      </p:sp>
      <p:graphicFrame>
        <p:nvGraphicFramePr>
          <p:cNvPr id="471" name="Google Shape;471;p63"/>
          <p:cNvGraphicFramePr/>
          <p:nvPr/>
        </p:nvGraphicFramePr>
        <p:xfrm>
          <a:off x="5408675" y="1233300"/>
          <a:ext cx="3305175" cy="1143000"/>
        </p:xfrm>
        <a:graphic>
          <a:graphicData uri="http://schemas.openxmlformats.org/drawingml/2006/table">
            <a:tbl>
              <a:tblPr bandRow="1" bandCol="1">
                <a:noFill/>
                <a:tableStyleId>{563CF716-038D-46DA-9AFD-1E20DB947758}</a:tableStyleId>
              </a:tblPr>
              <a:tblGrid>
                <a:gridCol w="571500">
                  <a:extLst>
                    <a:ext uri="{9D8B030D-6E8A-4147-A177-3AD203B41FA5}">
                      <a16:colId xmlns:a16="http://schemas.microsoft.com/office/drawing/2014/main" val="20000"/>
                    </a:ext>
                  </a:extLst>
                </a:gridCol>
                <a:gridCol w="409575">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466725">
                  <a:extLst>
                    <a:ext uri="{9D8B030D-6E8A-4147-A177-3AD203B41FA5}">
                      <a16:colId xmlns:a16="http://schemas.microsoft.com/office/drawing/2014/main" val="20003"/>
                    </a:ext>
                  </a:extLst>
                </a:gridCol>
                <a:gridCol w="485775">
                  <a:extLst>
                    <a:ext uri="{9D8B030D-6E8A-4147-A177-3AD203B41FA5}">
                      <a16:colId xmlns:a16="http://schemas.microsoft.com/office/drawing/2014/main" val="20004"/>
                    </a:ext>
                  </a:extLst>
                </a:gridCol>
                <a:gridCol w="504825">
                  <a:extLst>
                    <a:ext uri="{9D8B030D-6E8A-4147-A177-3AD203B41FA5}">
                      <a16:colId xmlns:a16="http://schemas.microsoft.com/office/drawing/2014/main" val="20005"/>
                    </a:ext>
                  </a:extLst>
                </a:gridCol>
                <a:gridCol w="409575">
                  <a:extLst>
                    <a:ext uri="{9D8B030D-6E8A-4147-A177-3AD203B41FA5}">
                      <a16:colId xmlns:a16="http://schemas.microsoft.com/office/drawing/2014/main" val="20006"/>
                    </a:ext>
                  </a:extLst>
                </a:gridCol>
              </a:tblGrid>
              <a:tr h="152400">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Dataset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Model</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Set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Feature Count</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Classes</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Deprived</a:t>
                      </a:r>
                      <a:endParaRPr sz="750" b="1"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b="1" i="1">
                          <a:latin typeface="Times New Roman"/>
                          <a:ea typeface="Times New Roman"/>
                          <a:cs typeface="Times New Roman"/>
                          <a:sym typeface="Times New Roman"/>
                        </a:rPr>
                        <a:t>F1- Macro</a:t>
                      </a:r>
                      <a:endParaRPr sz="750" b="1"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0"/>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MLP</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60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0.96</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1"/>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covariate</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RF</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Minfo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50</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0.98</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2"/>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contextual</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GB</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classes 0&amp;1</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0.35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0.67</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3"/>
                  </a:ext>
                </a:extLst>
              </a:tr>
              <a:tr h="152400">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contextual</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MLP</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144</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all classes</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0.25</a:t>
                      </a:r>
                      <a:endParaRPr sz="750" i="1">
                        <a:latin typeface="Times New Roman"/>
                        <a:ea typeface="Times New Roman"/>
                        <a:cs typeface="Times New Roman"/>
                        <a:sym typeface="Times New Roman"/>
                      </a:endParaRPr>
                    </a:p>
                  </a:txBody>
                  <a:tcPr marL="68575" marR="68575" marT="0" marB="0" anchor="ctr"/>
                </a:tc>
                <a:tc>
                  <a:txBody>
                    <a:bodyPr/>
                    <a:lstStyle/>
                    <a:p>
                      <a:pPr marL="0" lvl="0" indent="0" algn="ctr" rtl="0">
                        <a:spcBef>
                          <a:spcPts val="0"/>
                        </a:spcBef>
                        <a:spcAft>
                          <a:spcPts val="0"/>
                        </a:spcAft>
                        <a:buNone/>
                      </a:pPr>
                      <a:r>
                        <a:rPr lang="en" sz="750" i="1">
                          <a:latin typeface="Times New Roman"/>
                          <a:ea typeface="Times New Roman"/>
                          <a:cs typeface="Times New Roman"/>
                          <a:sym typeface="Times New Roman"/>
                        </a:rPr>
                        <a:t>0.70</a:t>
                      </a:r>
                      <a:endParaRPr sz="750" i="1">
                        <a:latin typeface="Times New Roman"/>
                        <a:ea typeface="Times New Roman"/>
                        <a:cs typeface="Times New Roman"/>
                        <a:sym typeface="Times New Roman"/>
                      </a:endParaRPr>
                    </a:p>
                  </a:txBody>
                  <a:tcPr marL="68575" marR="68575" marT="0" marB="0" anchor="ctr"/>
                </a:tc>
                <a:extLst>
                  <a:ext uri="{0D108BD9-81ED-4DB2-BD59-A6C34878D82A}">
                    <a16:rowId xmlns:a16="http://schemas.microsoft.com/office/drawing/2014/main" val="10004"/>
                  </a:ext>
                </a:extLst>
              </a:tr>
            </a:tbl>
          </a:graphicData>
        </a:graphic>
      </p:graphicFrame>
      <p:sp>
        <p:nvSpPr>
          <p:cNvPr id="472" name="Google Shape;472;p63"/>
          <p:cNvSpPr txBox="1"/>
          <p:nvPr/>
        </p:nvSpPr>
        <p:spPr>
          <a:xfrm>
            <a:off x="6889250" y="2385500"/>
            <a:ext cx="1824600" cy="507600"/>
          </a:xfrm>
          <a:prstGeom prst="rect">
            <a:avLst/>
          </a:prstGeom>
          <a:noFill/>
          <a:ln>
            <a:noFill/>
          </a:ln>
        </p:spPr>
        <p:txBody>
          <a:bodyPr spcFirstLastPara="1" wrap="square" lIns="91425" tIns="91425" rIns="91425" bIns="91425" anchor="ctr" anchorCtr="0">
            <a:noAutofit/>
          </a:bodyPr>
          <a:lstStyle/>
          <a:p>
            <a:pPr marL="457200" lvl="0" indent="-273050" algn="l" rtl="0">
              <a:spcBef>
                <a:spcPts val="300"/>
              </a:spcBef>
              <a:spcAft>
                <a:spcPts val="0"/>
              </a:spcAft>
              <a:buSzPts val="700"/>
              <a:buFont typeface="Times New Roman"/>
              <a:buAutoNum type="alphaUcPeriod"/>
            </a:pPr>
            <a:r>
              <a:rPr lang="en" sz="700">
                <a:latin typeface="Times New Roman"/>
                <a:ea typeface="Times New Roman"/>
                <a:cs typeface="Times New Roman"/>
                <a:sym typeface="Times New Roman"/>
              </a:rPr>
              <a:t>MLP: Multilayer Perceptron</a:t>
            </a:r>
            <a:endParaRPr sz="700">
              <a:latin typeface="Times New Roman"/>
              <a:ea typeface="Times New Roman"/>
              <a:cs typeface="Times New Roman"/>
              <a:sym typeface="Times New Roman"/>
            </a:endParaRPr>
          </a:p>
          <a:p>
            <a:pPr marL="457200" lvl="0" indent="-273050" algn="l" rtl="0">
              <a:spcBef>
                <a:spcPts val="0"/>
              </a:spcBef>
              <a:spcAft>
                <a:spcPts val="0"/>
              </a:spcAft>
              <a:buSzPts val="700"/>
              <a:buFont typeface="Times New Roman"/>
              <a:buAutoNum type="alphaUcPeriod"/>
            </a:pPr>
            <a:r>
              <a:rPr lang="en" sz="700">
                <a:latin typeface="Times New Roman"/>
                <a:ea typeface="Times New Roman"/>
                <a:cs typeface="Times New Roman"/>
                <a:sym typeface="Times New Roman"/>
              </a:rPr>
              <a:t>RF: Random Forest</a:t>
            </a:r>
            <a:endParaRPr sz="700">
              <a:latin typeface="Times New Roman"/>
              <a:ea typeface="Times New Roman"/>
              <a:cs typeface="Times New Roman"/>
              <a:sym typeface="Times New Roman"/>
            </a:endParaRPr>
          </a:p>
          <a:p>
            <a:pPr marL="457200" lvl="0" indent="-273050" algn="l" rtl="0">
              <a:spcBef>
                <a:spcPts val="0"/>
              </a:spcBef>
              <a:spcAft>
                <a:spcPts val="0"/>
              </a:spcAft>
              <a:buSzPts val="700"/>
              <a:buFont typeface="Times New Roman"/>
              <a:buAutoNum type="alphaUcPeriod"/>
            </a:pPr>
            <a:r>
              <a:rPr lang="en" sz="700">
                <a:latin typeface="Times New Roman"/>
                <a:ea typeface="Times New Roman"/>
                <a:cs typeface="Times New Roman"/>
                <a:sym typeface="Times New Roman"/>
              </a:rPr>
              <a:t>GB: Gradient Boosting</a:t>
            </a:r>
            <a:endParaRPr/>
          </a:p>
        </p:txBody>
      </p:sp>
      <p:sp>
        <p:nvSpPr>
          <p:cNvPr id="473" name="Google Shape;473;p63"/>
          <p:cNvSpPr txBox="1"/>
          <p:nvPr/>
        </p:nvSpPr>
        <p:spPr>
          <a:xfrm>
            <a:off x="5561262" y="875300"/>
            <a:ext cx="3000000" cy="2955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1200"/>
              </a:spcBef>
              <a:spcAft>
                <a:spcPts val="600"/>
              </a:spcAft>
              <a:buNone/>
            </a:pPr>
            <a:r>
              <a:rPr lang="en" sz="800" cap="small" dirty="0">
                <a:latin typeface="Times New Roman"/>
                <a:ea typeface="Times New Roman"/>
                <a:cs typeface="Times New Roman"/>
                <a:sym typeface="Times New Roman"/>
              </a:rPr>
              <a:t>Best Performing Models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111" name="Google Shape;111;p17"/>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Flow of Analysis</a:t>
            </a:r>
            <a:endParaRPr>
              <a:solidFill>
                <a:schemeClr val="dk1"/>
              </a:solidFill>
            </a:endParaRPr>
          </a:p>
        </p:txBody>
      </p:sp>
      <p:pic>
        <p:nvPicPr>
          <p:cNvPr id="112" name="Google Shape;112;p17"/>
          <p:cNvPicPr preferRelativeResize="0"/>
          <p:nvPr/>
        </p:nvPicPr>
        <p:blipFill>
          <a:blip r:embed="rId3">
            <a:alphaModFix/>
          </a:blip>
          <a:stretch>
            <a:fillRect/>
          </a:stretch>
        </p:blipFill>
        <p:spPr>
          <a:xfrm>
            <a:off x="3301275" y="890125"/>
            <a:ext cx="5526169" cy="3479701"/>
          </a:xfrm>
          <a:prstGeom prst="rect">
            <a:avLst/>
          </a:prstGeom>
          <a:noFill/>
          <a:ln>
            <a:noFill/>
          </a:ln>
        </p:spPr>
      </p:pic>
      <p:sp>
        <p:nvSpPr>
          <p:cNvPr id="113" name="Google Shape;113;p17"/>
          <p:cNvSpPr txBox="1"/>
          <p:nvPr/>
        </p:nvSpPr>
        <p:spPr>
          <a:xfrm>
            <a:off x="0" y="890125"/>
            <a:ext cx="3229800" cy="40635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Roboto"/>
              <a:buChar char="●"/>
            </a:pPr>
            <a:r>
              <a:rPr lang="en" sz="1600">
                <a:latin typeface="Roboto"/>
                <a:ea typeface="Roboto"/>
                <a:cs typeface="Roboto"/>
                <a:sym typeface="Roboto"/>
              </a:rPr>
              <a:t>Contextual and Covariate features followed the same: </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Preprocessing</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Feature importance procedure </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Model building method</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Standardized and  split on 60/20/20</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a:latin typeface="Roboto"/>
                <a:ea typeface="Roboto"/>
                <a:cs typeface="Roboto"/>
                <a:sym typeface="Roboto"/>
              </a:rPr>
              <a:t>Same hyperparameter features and cross validation</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b="1">
                <a:latin typeface="Roboto"/>
                <a:ea typeface="Roboto"/>
                <a:cs typeface="Roboto"/>
                <a:sym typeface="Roboto"/>
              </a:rPr>
              <a:t>Random state</a:t>
            </a:r>
            <a:r>
              <a:rPr lang="en" sz="1600">
                <a:latin typeface="Roboto"/>
                <a:ea typeface="Roboto"/>
                <a:cs typeface="Roboto"/>
                <a:sym typeface="Roboto"/>
              </a:rPr>
              <a:t> = 42</a:t>
            </a:r>
            <a:endParaRPr sz="1600">
              <a:latin typeface="Roboto"/>
              <a:ea typeface="Roboto"/>
              <a:cs typeface="Roboto"/>
              <a:sym typeface="Roboto"/>
            </a:endParaRPr>
          </a:p>
          <a:p>
            <a:pPr marL="914400" lvl="1" indent="-330200" algn="l" rtl="0">
              <a:spcBef>
                <a:spcPts val="0"/>
              </a:spcBef>
              <a:spcAft>
                <a:spcPts val="0"/>
              </a:spcAft>
              <a:buSzPts val="1600"/>
              <a:buFont typeface="Roboto"/>
              <a:buChar char="○"/>
            </a:pPr>
            <a:r>
              <a:rPr lang="en" sz="1600" b="1">
                <a:latin typeface="Roboto"/>
                <a:ea typeface="Roboto"/>
                <a:cs typeface="Roboto"/>
                <a:sym typeface="Roboto"/>
              </a:rPr>
              <a:t>Alpha</a:t>
            </a:r>
            <a:r>
              <a:rPr lang="en" sz="1600">
                <a:latin typeface="Roboto"/>
                <a:ea typeface="Roboto"/>
                <a:cs typeface="Roboto"/>
                <a:sym typeface="Roboto"/>
              </a:rPr>
              <a:t> = 0.05</a:t>
            </a:r>
            <a:endParaRPr sz="1600">
              <a:latin typeface="Roboto"/>
              <a:ea typeface="Roboto"/>
              <a:cs typeface="Roboto"/>
              <a:sym typeface="Roboto"/>
            </a:endParaRPr>
          </a:p>
          <a:p>
            <a:pPr marL="914400" lvl="0" indent="0" algn="l" rtl="0">
              <a:spcBef>
                <a:spcPts val="0"/>
              </a:spcBef>
              <a:spcAft>
                <a:spcPts val="0"/>
              </a:spcAft>
              <a:buNone/>
            </a:pPr>
            <a:endParaRPr sz="20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a:p>
            <a:pPr marL="457200" lvl="0" indent="0" algn="l" rtl="0">
              <a:spcBef>
                <a:spcPts val="0"/>
              </a:spcBef>
              <a:spcAft>
                <a:spcPts val="0"/>
              </a:spcAft>
              <a:buNone/>
            </a:pPr>
            <a:endParaRPr sz="1200">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4"/>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Discussion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65"/>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sp>
        <p:nvSpPr>
          <p:cNvPr id="484" name="Google Shape;484;p65"/>
          <p:cNvSpPr txBox="1">
            <a:spLocks noGrp="1"/>
          </p:cNvSpPr>
          <p:nvPr>
            <p:ph type="body" idx="1"/>
          </p:nvPr>
        </p:nvSpPr>
        <p:spPr>
          <a:xfrm>
            <a:off x="372800" y="865600"/>
            <a:ext cx="3070800" cy="3670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a:solidFill>
                  <a:schemeClr val="dk2"/>
                </a:solidFill>
                <a:highlight>
                  <a:schemeClr val="accent4"/>
                </a:highlight>
              </a:rPr>
              <a:t>Introduction</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Problem statement</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Data</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Flow of Analysis</a:t>
            </a:r>
            <a:endParaRPr sz="1300">
              <a:solidFill>
                <a:schemeClr val="dk2"/>
              </a:solidFill>
              <a:highlight>
                <a:schemeClr val="accent4"/>
              </a:highlight>
            </a:endParaRPr>
          </a:p>
          <a:p>
            <a:pPr marL="457200" lvl="0" indent="0" algn="l" rtl="0">
              <a:lnSpc>
                <a:spcPct val="80000"/>
              </a:lnSpc>
              <a:spcBef>
                <a:spcPts val="0"/>
              </a:spcBef>
              <a:spcAft>
                <a:spcPts val="0"/>
              </a:spcAft>
              <a:buNone/>
            </a:pPr>
            <a:endParaRPr sz="1300" b="1">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a:solidFill>
                  <a:schemeClr val="dk2"/>
                </a:solidFill>
                <a:highlight>
                  <a:schemeClr val="lt1"/>
                </a:highlight>
              </a:rPr>
              <a:t>Contextual Features </a:t>
            </a:r>
            <a:endParaRPr sz="1300" b="1">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Extraction/Preprocessing</a:t>
            </a:r>
            <a:endParaRPr sz="130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Feature Importance</a:t>
            </a:r>
            <a:endParaRPr sz="130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Feature Ranking </a:t>
            </a:r>
            <a:endParaRPr sz="130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lt1"/>
                </a:highlight>
              </a:rPr>
              <a:t>Model Development</a:t>
            </a:r>
            <a:endParaRPr sz="1300">
              <a:solidFill>
                <a:schemeClr val="dk2"/>
              </a:solidFill>
              <a:highlight>
                <a:schemeClr val="lt1"/>
              </a:highlight>
            </a:endParaRPr>
          </a:p>
          <a:p>
            <a:pPr marL="0" lvl="0" indent="0" algn="l" rtl="0">
              <a:lnSpc>
                <a:spcPct val="80000"/>
              </a:lnSpc>
              <a:spcBef>
                <a:spcPts val="0"/>
              </a:spcBef>
              <a:spcAft>
                <a:spcPts val="0"/>
              </a:spcAft>
              <a:buNone/>
            </a:pPr>
            <a:endParaRPr sz="130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a:solidFill>
                  <a:schemeClr val="dk2"/>
                </a:solidFill>
                <a:highlight>
                  <a:schemeClr val="accent4"/>
                </a:highlight>
              </a:rPr>
              <a:t>Covariates</a:t>
            </a:r>
            <a:endParaRPr sz="1300" b="1">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Extraction/Preprocessing</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Feature Importance</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Feature Ranking </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Statistical Analysis</a:t>
            </a:r>
            <a:endParaRPr sz="130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a:solidFill>
                  <a:schemeClr val="dk2"/>
                </a:solidFill>
                <a:highlight>
                  <a:schemeClr val="accent4"/>
                </a:highlight>
              </a:rPr>
              <a:t>Model Development</a:t>
            </a:r>
            <a:endParaRPr sz="1300">
              <a:solidFill>
                <a:schemeClr val="dk2"/>
              </a:solidFill>
              <a:highlight>
                <a:schemeClr val="accent4"/>
              </a:highlight>
            </a:endParaRPr>
          </a:p>
          <a:p>
            <a:pPr marL="0" lvl="0" indent="0" algn="l" rtl="0">
              <a:lnSpc>
                <a:spcPct val="80000"/>
              </a:lnSpc>
              <a:spcBef>
                <a:spcPts val="0"/>
              </a:spcBef>
              <a:spcAft>
                <a:spcPts val="0"/>
              </a:spcAft>
              <a:buNone/>
            </a:pPr>
            <a:endParaRPr sz="1300">
              <a:solidFill>
                <a:schemeClr val="dk2"/>
              </a:solidFill>
              <a:highlight>
                <a:schemeClr val="accent4"/>
              </a:highlight>
            </a:endParaRPr>
          </a:p>
          <a:p>
            <a:pPr marL="0" lvl="0" indent="0" algn="l" rtl="0">
              <a:lnSpc>
                <a:spcPct val="80000"/>
              </a:lnSpc>
              <a:spcBef>
                <a:spcPts val="0"/>
              </a:spcBef>
              <a:spcAft>
                <a:spcPts val="0"/>
              </a:spcAft>
              <a:buNone/>
            </a:pPr>
            <a:r>
              <a:rPr lang="en" sz="1300" b="1">
                <a:solidFill>
                  <a:schemeClr val="dk2"/>
                </a:solidFill>
                <a:highlight>
                  <a:schemeClr val="lt1"/>
                </a:highlight>
              </a:rPr>
              <a:t>4)     Conclusion</a:t>
            </a:r>
            <a:endParaRPr sz="1300" b="1">
              <a:solidFill>
                <a:schemeClr val="dk2"/>
              </a:solidFill>
              <a:highlight>
                <a:schemeClr val="lt1"/>
              </a:highlight>
            </a:endParaRPr>
          </a:p>
          <a:p>
            <a:pPr marL="0" lvl="0" indent="0" algn="l" rtl="0">
              <a:lnSpc>
                <a:spcPct val="80000"/>
              </a:lnSpc>
              <a:spcBef>
                <a:spcPts val="0"/>
              </a:spcBef>
              <a:spcAft>
                <a:spcPts val="0"/>
              </a:spcAft>
              <a:buNone/>
            </a:pPr>
            <a:endParaRPr sz="1300" b="1">
              <a:solidFill>
                <a:schemeClr val="dk2"/>
              </a:solidFill>
              <a:highlight>
                <a:schemeClr val="accent4"/>
              </a:highlight>
            </a:endParaRPr>
          </a:p>
          <a:p>
            <a:pPr marL="0" lvl="0" indent="0" algn="l" rtl="0">
              <a:lnSpc>
                <a:spcPct val="80000"/>
              </a:lnSpc>
              <a:spcBef>
                <a:spcPts val="0"/>
              </a:spcBef>
              <a:spcAft>
                <a:spcPts val="0"/>
              </a:spcAft>
              <a:buNone/>
            </a:pPr>
            <a:r>
              <a:rPr lang="en" sz="1300" b="1">
                <a:solidFill>
                  <a:schemeClr val="dk2"/>
                </a:solidFill>
                <a:highlight>
                  <a:srgbClr val="FFFF00"/>
                </a:highlight>
              </a:rPr>
              <a:t>5)     Discussion</a:t>
            </a:r>
            <a:endParaRPr sz="2500">
              <a:solidFill>
                <a:schemeClr val="dk2"/>
              </a:solidFill>
              <a:highlight>
                <a:srgbClr val="FFFF00"/>
              </a:highlight>
            </a:endParaRPr>
          </a:p>
          <a:p>
            <a:pPr marL="0" lvl="0" indent="0" algn="l" rtl="0">
              <a:lnSpc>
                <a:spcPct val="80000"/>
              </a:lnSpc>
              <a:spcBef>
                <a:spcPts val="0"/>
              </a:spcBef>
              <a:spcAft>
                <a:spcPts val="0"/>
              </a:spcAft>
              <a:buNone/>
            </a:pPr>
            <a:endParaRPr sz="200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a:solidFill>
                <a:schemeClr val="dk2"/>
              </a:solidFill>
              <a:highlight>
                <a:schemeClr val="accent4"/>
              </a:highlight>
            </a:endParaRPr>
          </a:p>
        </p:txBody>
      </p:sp>
      <p:pic>
        <p:nvPicPr>
          <p:cNvPr id="485" name="Google Shape;485;p65"/>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486" name="Google Shape;486;p65"/>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487" name="Google Shape;487;p65"/>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Contextual Features (6-24)</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lt1"/>
                </a:highlight>
              </a:rPr>
              <a:t>Covariates (25-46)</a:t>
            </a:r>
            <a:endParaRPr sz="1300" b="1"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Extraction/Preprocessing</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Importance</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Feature Ranking </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Statistical Analysis</a:t>
            </a:r>
            <a:endParaRPr sz="1300" dirty="0">
              <a:solidFill>
                <a:schemeClr val="dk2"/>
              </a:solidFill>
              <a:highlight>
                <a:schemeClr val="lt1"/>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lt1"/>
                </a:highlight>
              </a:rPr>
              <a:t>Model Development</a:t>
            </a:r>
            <a:endParaRPr sz="1300" dirty="0">
              <a:solidFill>
                <a:schemeClr val="dk2"/>
              </a:solidFill>
              <a:highlight>
                <a:schemeClr val="lt1"/>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lt1"/>
                </a:highlight>
              </a:rPr>
              <a:t>4)     Conclusion (47-49)</a:t>
            </a:r>
            <a:endParaRPr sz="1300" b="1" dirty="0">
              <a:solidFill>
                <a:schemeClr val="dk2"/>
              </a:solidFill>
              <a:highlight>
                <a:schemeClr val="lt1"/>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a:t>
            </a:r>
            <a:r>
              <a:rPr lang="en" sz="1300" b="1" dirty="0">
                <a:solidFill>
                  <a:schemeClr val="dk2"/>
                </a:solidFill>
                <a:highlight>
                  <a:srgbClr val="FFFF00"/>
                </a:highlight>
              </a:rPr>
              <a:t>  Discussion (50-53)</a:t>
            </a:r>
            <a:endParaRPr sz="2500" dirty="0">
              <a:solidFill>
                <a:schemeClr val="dk2"/>
              </a:solidFill>
              <a:highlight>
                <a:srgbClr val="FFFF00"/>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6"/>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*https://unstats.un.org/sdgs/report/2019/goal-11/</a:t>
            </a:r>
            <a:endParaRPr/>
          </a:p>
        </p:txBody>
      </p:sp>
      <p:sp>
        <p:nvSpPr>
          <p:cNvPr id="493" name="Google Shape;493;p66"/>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Discussion</a:t>
            </a:r>
            <a:endParaRPr>
              <a:solidFill>
                <a:schemeClr val="dk1"/>
              </a:solidFill>
            </a:endParaRPr>
          </a:p>
        </p:txBody>
      </p:sp>
      <p:sp>
        <p:nvSpPr>
          <p:cNvPr id="494" name="Google Shape;494;p66"/>
          <p:cNvSpPr txBox="1"/>
          <p:nvPr/>
        </p:nvSpPr>
        <p:spPr>
          <a:xfrm>
            <a:off x="57150" y="1023050"/>
            <a:ext cx="8860800" cy="3090046"/>
          </a:xfrm>
          <a:prstGeom prst="rect">
            <a:avLst/>
          </a:prstGeom>
          <a:noFill/>
          <a:ln>
            <a:noFill/>
          </a:ln>
        </p:spPr>
        <p:txBody>
          <a:bodyPr spcFirstLastPara="1" wrap="square" lIns="91425" tIns="91425" rIns="91425" bIns="91425" anchor="t" anchorCtr="0">
            <a:spAutoFit/>
          </a:bodyPr>
          <a:lstStyle/>
          <a:p>
            <a:pPr marL="457200" lvl="0"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Add more ‘Deprived’ areas to analysis to address </a:t>
            </a:r>
            <a:r>
              <a:rPr lang="en" sz="2200" b="1" u="sng" dirty="0">
                <a:latin typeface="Roboto"/>
                <a:ea typeface="Roboto"/>
                <a:cs typeface="Roboto"/>
                <a:sym typeface="Roboto"/>
              </a:rPr>
              <a:t>class imbalance</a:t>
            </a:r>
            <a:endParaRPr sz="2200" b="1" u="sng" dirty="0">
              <a:latin typeface="Roboto"/>
              <a:ea typeface="Roboto"/>
              <a:cs typeface="Roboto"/>
              <a:sym typeface="Roboto"/>
            </a:endParaRPr>
          </a:p>
          <a:p>
            <a:pPr marL="457200" lvl="0"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Attempt different processing steps for extracting the contextual features </a:t>
            </a:r>
            <a:endParaRPr sz="2200" b="1" dirty="0">
              <a:latin typeface="Roboto"/>
              <a:ea typeface="Roboto"/>
              <a:cs typeface="Roboto"/>
              <a:sym typeface="Roboto"/>
            </a:endParaRPr>
          </a:p>
          <a:p>
            <a:pPr marL="914400" lvl="1"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Taking max, min, or median values </a:t>
            </a:r>
            <a:endParaRPr sz="2200" b="1" dirty="0">
              <a:latin typeface="Roboto"/>
              <a:ea typeface="Roboto"/>
              <a:cs typeface="Roboto"/>
              <a:sym typeface="Roboto"/>
            </a:endParaRPr>
          </a:p>
          <a:p>
            <a:pPr marL="457200" lvl="0" indent="-368300" algn="l" rtl="0">
              <a:lnSpc>
                <a:spcPct val="115000"/>
              </a:lnSpc>
              <a:spcBef>
                <a:spcPts val="0"/>
              </a:spcBef>
              <a:spcAft>
                <a:spcPts val="0"/>
              </a:spcAft>
              <a:buSzPts val="2200"/>
              <a:buFont typeface="Roboto"/>
              <a:buChar char="●"/>
            </a:pPr>
            <a:r>
              <a:rPr lang="en" sz="2200" b="1" dirty="0">
                <a:latin typeface="Roboto"/>
                <a:ea typeface="Roboto"/>
                <a:cs typeface="Roboto"/>
                <a:sym typeface="Roboto"/>
              </a:rPr>
              <a:t>Investigate outliers/ apply transformations  within ‘Deprived’ and ‘Built-up’ covariate features to further confirm statistical analysis</a:t>
            </a:r>
            <a:endParaRPr sz="2200" b="1" dirty="0">
              <a:latin typeface="Roboto"/>
              <a:ea typeface="Roboto"/>
              <a:cs typeface="Roboto"/>
              <a:sym typeface="Roboto"/>
            </a:endParaRPr>
          </a:p>
          <a:p>
            <a:pPr marL="457200" lvl="0" indent="0" algn="l" rtl="0">
              <a:lnSpc>
                <a:spcPct val="115000"/>
              </a:lnSpc>
              <a:spcBef>
                <a:spcPts val="0"/>
              </a:spcBef>
              <a:spcAft>
                <a:spcPts val="0"/>
              </a:spcAft>
              <a:buNone/>
            </a:pPr>
            <a:endParaRPr sz="2000" b="1" dirty="0">
              <a:latin typeface="Roboto"/>
              <a:ea typeface="Roboto"/>
              <a:cs typeface="Roboto"/>
              <a:sym typeface="Roboto"/>
            </a:endParaRPr>
          </a:p>
          <a:p>
            <a:pPr marL="0" lvl="0" indent="0" algn="ctr" rtl="0">
              <a:spcBef>
                <a:spcPts val="0"/>
              </a:spcBef>
              <a:spcAft>
                <a:spcPts val="0"/>
              </a:spcAft>
              <a:buNone/>
            </a:pPr>
            <a:endParaRPr b="1" dirty="0">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7"/>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ctrTitle"/>
          </p:nvPr>
        </p:nvSpPr>
        <p:spPr>
          <a:xfrm>
            <a:off x="390525" y="1214200"/>
            <a:ext cx="8222100" cy="1538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Contextual Features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idx="4294967295"/>
          </p:nvPr>
        </p:nvSpPr>
        <p:spPr>
          <a:xfrm>
            <a:off x="0" y="0"/>
            <a:ext cx="8222100" cy="767700"/>
          </a:xfrm>
          <a:prstGeom prst="rect">
            <a:avLst/>
          </a:prstGeom>
          <a:ln w="9525" cap="flat" cmpd="sng">
            <a:solidFill>
              <a:schemeClr val="accent4"/>
            </a:solidFill>
            <a:prstDash val="solid"/>
            <a:round/>
            <a:headEnd type="none" w="sm" len="sm"/>
            <a:tailEnd type="none" w="sm" len="sm"/>
          </a:ln>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Table of Contents </a:t>
            </a:r>
            <a:endParaRPr>
              <a:solidFill>
                <a:schemeClr val="dk1"/>
              </a:solidFill>
            </a:endParaRPr>
          </a:p>
        </p:txBody>
      </p:sp>
      <p:pic>
        <p:nvPicPr>
          <p:cNvPr id="124" name="Google Shape;124;p19"/>
          <p:cNvPicPr preferRelativeResize="0"/>
          <p:nvPr/>
        </p:nvPicPr>
        <p:blipFill>
          <a:blip r:embed="rId3">
            <a:alphaModFix/>
          </a:blip>
          <a:stretch>
            <a:fillRect/>
          </a:stretch>
        </p:blipFill>
        <p:spPr>
          <a:xfrm>
            <a:off x="3443600" y="1355725"/>
            <a:ext cx="5536250" cy="1900499"/>
          </a:xfrm>
          <a:prstGeom prst="rect">
            <a:avLst/>
          </a:prstGeom>
          <a:noFill/>
          <a:ln>
            <a:noFill/>
          </a:ln>
        </p:spPr>
      </p:pic>
      <p:sp>
        <p:nvSpPr>
          <p:cNvPr id="125" name="Google Shape;125;p19"/>
          <p:cNvSpPr txBox="1">
            <a:spLocks noGrp="1"/>
          </p:cNvSpPr>
          <p:nvPr>
            <p:ph type="body" idx="1"/>
          </p:nvPr>
        </p:nvSpPr>
        <p:spPr>
          <a:xfrm>
            <a:off x="3443600" y="1017925"/>
            <a:ext cx="5211600" cy="337800"/>
          </a:xfrm>
          <a:prstGeom prst="rect">
            <a:avLst/>
          </a:prstGeom>
        </p:spPr>
        <p:txBody>
          <a:bodyPr spcFirstLastPara="1" wrap="square" lIns="91425" tIns="91425" rIns="91425" bIns="91425" anchor="t" anchorCtr="0">
            <a:noAutofit/>
          </a:bodyPr>
          <a:lstStyle/>
          <a:p>
            <a:pPr marL="457200" lvl="0" indent="0" algn="ctr" rtl="0">
              <a:lnSpc>
                <a:spcPct val="80000"/>
              </a:lnSpc>
              <a:spcBef>
                <a:spcPts val="0"/>
              </a:spcBef>
              <a:spcAft>
                <a:spcPts val="0"/>
              </a:spcAft>
              <a:buSzPts val="275"/>
              <a:buNone/>
            </a:pPr>
            <a:r>
              <a:rPr lang="en" sz="1300" b="1">
                <a:solidFill>
                  <a:schemeClr val="dk2"/>
                </a:solidFill>
                <a:highlight>
                  <a:schemeClr val="accent4"/>
                </a:highlight>
              </a:rPr>
              <a:t>Original Raw Image of Lagos, Nigeria</a:t>
            </a:r>
            <a:endParaRPr sz="100">
              <a:solidFill>
                <a:schemeClr val="dk2"/>
              </a:solidFill>
              <a:highlight>
                <a:schemeClr val="accent4"/>
              </a:highlight>
            </a:endParaRPr>
          </a:p>
        </p:txBody>
      </p:sp>
      <p:sp>
        <p:nvSpPr>
          <p:cNvPr id="126" name="Google Shape;126;p19"/>
          <p:cNvSpPr txBox="1">
            <a:spLocks noGrp="1"/>
          </p:cNvSpPr>
          <p:nvPr>
            <p:ph type="body" idx="1"/>
          </p:nvPr>
        </p:nvSpPr>
        <p:spPr>
          <a:xfrm>
            <a:off x="372800" y="865600"/>
            <a:ext cx="3070800" cy="3670800"/>
          </a:xfrm>
          <a:prstGeom prst="rect">
            <a:avLst/>
          </a:prstGeom>
        </p:spPr>
        <p:txBody>
          <a:bodyPr spcFirstLastPara="1" wrap="square" lIns="91425" tIns="91425" rIns="91425" bIns="91425" anchor="t" anchorCtr="0">
            <a:noAutofit/>
          </a:bodyPr>
          <a:lstStyle/>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Introduction (3-5)</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Problem statement</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Data</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Flow of Analysis</a:t>
            </a:r>
            <a:endParaRPr sz="1300" dirty="0">
              <a:solidFill>
                <a:schemeClr val="dk2"/>
              </a:solidFill>
              <a:highlight>
                <a:schemeClr val="accent4"/>
              </a:highlight>
            </a:endParaRPr>
          </a:p>
          <a:p>
            <a:pPr marL="457200" lvl="0" indent="0" algn="l" rtl="0">
              <a:lnSpc>
                <a:spcPct val="80000"/>
              </a:lnSpc>
              <a:spcBef>
                <a:spcPts val="0"/>
              </a:spcBef>
              <a:spcAft>
                <a:spcPts val="0"/>
              </a:spcAft>
              <a:buNone/>
            </a:pPr>
            <a:endParaRPr sz="1300" b="1"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rgbClr val="FFFF00"/>
                </a:highlight>
              </a:rPr>
              <a:t>Contextual Features (6-24)</a:t>
            </a:r>
            <a:endParaRPr sz="1300" b="1"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Extraction/Preprocessing</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Importance</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Feature Ranking </a:t>
            </a:r>
            <a:endParaRPr sz="1300" dirty="0">
              <a:solidFill>
                <a:schemeClr val="dk2"/>
              </a:solidFill>
              <a:highlight>
                <a:srgbClr val="FFFF00"/>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rgbClr val="FFFF00"/>
                </a:highlight>
              </a:rPr>
              <a:t>Model Development</a:t>
            </a:r>
            <a:endParaRPr sz="1300" dirty="0">
              <a:solidFill>
                <a:schemeClr val="dk2"/>
              </a:solidFill>
              <a:highlight>
                <a:srgbClr val="FFFF00"/>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457200" lvl="0" indent="-311150" algn="l" rtl="0">
              <a:lnSpc>
                <a:spcPct val="80000"/>
              </a:lnSpc>
              <a:spcBef>
                <a:spcPts val="0"/>
              </a:spcBef>
              <a:spcAft>
                <a:spcPts val="0"/>
              </a:spcAft>
              <a:buClr>
                <a:schemeClr val="dk2"/>
              </a:buClr>
              <a:buSzPts val="1300"/>
              <a:buAutoNum type="arabicParenR"/>
            </a:pPr>
            <a:r>
              <a:rPr lang="en" sz="1300" b="1" dirty="0">
                <a:solidFill>
                  <a:schemeClr val="dk2"/>
                </a:solidFill>
                <a:highlight>
                  <a:schemeClr val="accent4"/>
                </a:highlight>
              </a:rPr>
              <a:t>Covariates (25-46)</a:t>
            </a:r>
            <a:endParaRPr sz="1300" b="1"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Extraction/Preprocessing</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Importance</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Feature Ranking </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Statistical Analysis</a:t>
            </a:r>
            <a:endParaRPr sz="1300" dirty="0">
              <a:solidFill>
                <a:schemeClr val="dk2"/>
              </a:solidFill>
              <a:highlight>
                <a:schemeClr val="accent4"/>
              </a:highlight>
            </a:endParaRPr>
          </a:p>
          <a:p>
            <a:pPr marL="914400" lvl="1" indent="-311150" algn="l" rtl="0">
              <a:lnSpc>
                <a:spcPct val="80000"/>
              </a:lnSpc>
              <a:spcBef>
                <a:spcPts val="0"/>
              </a:spcBef>
              <a:spcAft>
                <a:spcPts val="0"/>
              </a:spcAft>
              <a:buClr>
                <a:schemeClr val="dk2"/>
              </a:buClr>
              <a:buSzPts val="1300"/>
              <a:buAutoNum type="alphaLcParenR"/>
            </a:pPr>
            <a:r>
              <a:rPr lang="en" sz="1300" dirty="0">
                <a:solidFill>
                  <a:schemeClr val="dk2"/>
                </a:solidFill>
                <a:highlight>
                  <a:schemeClr val="accent4"/>
                </a:highlight>
              </a:rPr>
              <a:t>Model Development</a:t>
            </a:r>
            <a:endParaRPr sz="1300" dirty="0">
              <a:solidFill>
                <a:schemeClr val="dk2"/>
              </a:solidFill>
              <a:highlight>
                <a:schemeClr val="accent4"/>
              </a:highlight>
            </a:endParaRPr>
          </a:p>
          <a:p>
            <a:pPr marL="0" lvl="0" indent="0" algn="l" rtl="0">
              <a:lnSpc>
                <a:spcPct val="80000"/>
              </a:lnSpc>
              <a:spcBef>
                <a:spcPts val="0"/>
              </a:spcBef>
              <a:spcAft>
                <a:spcPts val="0"/>
              </a:spcAft>
              <a:buNone/>
            </a:pPr>
            <a:endParaRPr sz="1300"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4)     Conclusion (47-49)</a:t>
            </a:r>
            <a:endParaRPr sz="1300" b="1" dirty="0">
              <a:solidFill>
                <a:schemeClr val="dk2"/>
              </a:solidFill>
              <a:highlight>
                <a:schemeClr val="accent4"/>
              </a:highlight>
            </a:endParaRPr>
          </a:p>
          <a:p>
            <a:pPr marL="0" lvl="0" indent="0" algn="l" rtl="0">
              <a:lnSpc>
                <a:spcPct val="80000"/>
              </a:lnSpc>
              <a:spcBef>
                <a:spcPts val="0"/>
              </a:spcBef>
              <a:spcAft>
                <a:spcPts val="0"/>
              </a:spcAft>
              <a:buNone/>
            </a:pPr>
            <a:endParaRPr sz="1300" b="1" dirty="0">
              <a:solidFill>
                <a:schemeClr val="dk2"/>
              </a:solidFill>
              <a:highlight>
                <a:schemeClr val="accent4"/>
              </a:highlight>
            </a:endParaRPr>
          </a:p>
          <a:p>
            <a:pPr marL="0" lvl="0" indent="0" algn="l" rtl="0">
              <a:lnSpc>
                <a:spcPct val="80000"/>
              </a:lnSpc>
              <a:spcBef>
                <a:spcPts val="0"/>
              </a:spcBef>
              <a:spcAft>
                <a:spcPts val="0"/>
              </a:spcAft>
              <a:buNone/>
            </a:pPr>
            <a:r>
              <a:rPr lang="en" sz="1300" b="1" dirty="0">
                <a:solidFill>
                  <a:schemeClr val="dk2"/>
                </a:solidFill>
                <a:highlight>
                  <a:schemeClr val="accent4"/>
                </a:highlight>
              </a:rPr>
              <a:t>5)     Discussion (50-53)</a:t>
            </a:r>
            <a:endParaRPr sz="2500" dirty="0">
              <a:solidFill>
                <a:schemeClr val="dk2"/>
              </a:solidFill>
              <a:highlight>
                <a:schemeClr val="accent4"/>
              </a:highlight>
            </a:endParaRPr>
          </a:p>
          <a:p>
            <a:pPr marL="0" lvl="0" indent="0" algn="l" rtl="0">
              <a:lnSpc>
                <a:spcPct val="80000"/>
              </a:lnSpc>
              <a:spcBef>
                <a:spcPts val="0"/>
              </a:spcBef>
              <a:spcAft>
                <a:spcPts val="0"/>
              </a:spcAft>
              <a:buNone/>
            </a:pPr>
            <a:endParaRPr sz="2000" dirty="0">
              <a:solidFill>
                <a:schemeClr val="dk2"/>
              </a:solidFill>
              <a:highlight>
                <a:schemeClr val="accent4"/>
              </a:highlight>
            </a:endParaRPr>
          </a:p>
          <a:p>
            <a:pPr marL="457200" lvl="0" indent="0" algn="l" rtl="0">
              <a:lnSpc>
                <a:spcPct val="80000"/>
              </a:lnSpc>
              <a:spcBef>
                <a:spcPts val="0"/>
              </a:spcBef>
              <a:spcAft>
                <a:spcPts val="0"/>
              </a:spcAft>
              <a:buSzPts val="275"/>
              <a:buNone/>
            </a:pPr>
            <a:endParaRPr sz="100" dirty="0">
              <a:solidFill>
                <a:schemeClr val="dk2"/>
              </a:solidFill>
              <a:highlight>
                <a:schemeClr val="accent4"/>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 </a:t>
            </a:r>
            <a:endParaRPr/>
          </a:p>
        </p:txBody>
      </p:sp>
      <p:sp>
        <p:nvSpPr>
          <p:cNvPr id="132" name="Google Shape;132;p20"/>
          <p:cNvSpPr txBox="1">
            <a:spLocks noGrp="1"/>
          </p:cNvSpPr>
          <p:nvPr>
            <p:ph type="title" idx="4294967295"/>
          </p:nvPr>
        </p:nvSpPr>
        <p:spPr>
          <a:xfrm>
            <a:off x="137100" y="255350"/>
            <a:ext cx="8222100" cy="7677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solidFill>
                  <a:schemeClr val="dk1"/>
                </a:solidFill>
              </a:rPr>
              <a:t>Flow of Contextual Feature Importance Analysis</a:t>
            </a:r>
            <a:endParaRPr>
              <a:solidFill>
                <a:schemeClr val="dk1"/>
              </a:solidFill>
            </a:endParaRPr>
          </a:p>
        </p:txBody>
      </p:sp>
      <p:pic>
        <p:nvPicPr>
          <p:cNvPr id="133" name="Google Shape;133;p20"/>
          <p:cNvPicPr preferRelativeResize="0"/>
          <p:nvPr/>
        </p:nvPicPr>
        <p:blipFill>
          <a:blip r:embed="rId3">
            <a:alphaModFix/>
          </a:blip>
          <a:stretch>
            <a:fillRect/>
          </a:stretch>
        </p:blipFill>
        <p:spPr>
          <a:xfrm>
            <a:off x="2076626" y="943325"/>
            <a:ext cx="4343049" cy="360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idx="4294967295"/>
          </p:nvPr>
        </p:nvSpPr>
        <p:spPr>
          <a:xfrm>
            <a:off x="0" y="187975"/>
            <a:ext cx="88116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dk1"/>
                </a:solidFill>
              </a:rPr>
              <a:t>Extracting Contextual Features (Terminology)</a:t>
            </a:r>
            <a:endParaRPr>
              <a:solidFill>
                <a:schemeClr val="dk1"/>
              </a:solidFill>
            </a:endParaRPr>
          </a:p>
        </p:txBody>
      </p:sp>
      <p:sp>
        <p:nvSpPr>
          <p:cNvPr id="139" name="Google Shape;139;p21"/>
          <p:cNvSpPr txBox="1">
            <a:spLocks noGrp="1"/>
          </p:cNvSpPr>
          <p:nvPr>
            <p:ph type="body" idx="1"/>
          </p:nvPr>
        </p:nvSpPr>
        <p:spPr>
          <a:xfrm>
            <a:off x="0" y="1056425"/>
            <a:ext cx="8811600" cy="14556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7350" b="1">
                <a:solidFill>
                  <a:schemeClr val="dk2"/>
                </a:solidFill>
              </a:rPr>
              <a:t>Contextual features</a:t>
            </a:r>
            <a:r>
              <a:rPr lang="en" sz="7350">
                <a:solidFill>
                  <a:schemeClr val="dk2"/>
                </a:solidFill>
              </a:rPr>
              <a:t>-144 statistical measurements for each pixel taken from satellite imaging</a:t>
            </a:r>
            <a:endParaRPr sz="7350">
              <a:solidFill>
                <a:schemeClr val="dk2"/>
              </a:solidFill>
            </a:endParaRPr>
          </a:p>
          <a:p>
            <a:pPr marL="914400" lvl="0" indent="-345281" algn="l" rtl="0">
              <a:spcBef>
                <a:spcPts val="0"/>
              </a:spcBef>
              <a:spcAft>
                <a:spcPts val="0"/>
              </a:spcAft>
              <a:buClr>
                <a:schemeClr val="dk2"/>
              </a:buClr>
              <a:buSzPct val="100000"/>
              <a:buChar char="●"/>
            </a:pPr>
            <a:r>
              <a:rPr lang="en" sz="7350">
                <a:solidFill>
                  <a:srgbClr val="000000"/>
                </a:solidFill>
                <a:latin typeface="Times New Roman"/>
                <a:ea typeface="Times New Roman"/>
                <a:cs typeface="Times New Roman"/>
                <a:sym typeface="Times New Roman"/>
              </a:rPr>
              <a:t>Contextual features were defined as the statistical quantification of edge patterns, pixel groups, gaps, textures, and the raw spectral signatures calculated over groups of pixels or neighborhoods.</a:t>
            </a:r>
            <a:endParaRPr sz="7350">
              <a:solidFill>
                <a:srgbClr val="000000"/>
              </a:solidFill>
              <a:latin typeface="Times New Roman"/>
              <a:ea typeface="Times New Roman"/>
              <a:cs typeface="Times New Roman"/>
              <a:sym typeface="Times New Roman"/>
            </a:endParaRPr>
          </a:p>
          <a:p>
            <a:pPr marL="914400" lvl="0" indent="-345281" algn="l" rtl="0">
              <a:spcBef>
                <a:spcPts val="0"/>
              </a:spcBef>
              <a:spcAft>
                <a:spcPts val="0"/>
              </a:spcAft>
              <a:buClr>
                <a:srgbClr val="000000"/>
              </a:buClr>
              <a:buSzPct val="100000"/>
              <a:buFont typeface="Times New Roman"/>
              <a:buChar char="●"/>
            </a:pPr>
            <a:r>
              <a:rPr lang="en" sz="7350">
                <a:solidFill>
                  <a:srgbClr val="000000"/>
                </a:solidFill>
                <a:latin typeface="Times New Roman"/>
                <a:ea typeface="Times New Roman"/>
                <a:cs typeface="Times New Roman"/>
                <a:sym typeface="Times New Roman"/>
              </a:rPr>
              <a:t>Examples:</a:t>
            </a:r>
            <a:endParaRPr sz="3200">
              <a:solidFill>
                <a:srgbClr val="000000"/>
              </a:solidFill>
              <a:latin typeface="Times New Roman"/>
              <a:ea typeface="Times New Roman"/>
              <a:cs typeface="Times New Roman"/>
              <a:sym typeface="Times New Roman"/>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Final dataset (144 columns and 47560 rows)</a:t>
            </a:r>
            <a:endParaRPr sz="1050">
              <a:solidFill>
                <a:schemeClr val="dk1"/>
              </a:solidFill>
              <a:highlight>
                <a:srgbClr val="FFFFFF"/>
              </a:highlight>
            </a:endParaRPr>
          </a:p>
          <a:p>
            <a:pPr marL="0" lvl="0" indent="0" algn="l" rtl="0">
              <a:spcBef>
                <a:spcPts val="0"/>
              </a:spcBef>
              <a:spcAft>
                <a:spcPts val="0"/>
              </a:spcAft>
              <a:buNone/>
            </a:pPr>
            <a:r>
              <a:rPr lang="en"/>
              <a:t> </a:t>
            </a:r>
            <a:endParaRPr/>
          </a:p>
        </p:txBody>
      </p:sp>
      <p:pic>
        <p:nvPicPr>
          <p:cNvPr id="140" name="Google Shape;140;p21"/>
          <p:cNvPicPr preferRelativeResize="0"/>
          <p:nvPr/>
        </p:nvPicPr>
        <p:blipFill>
          <a:blip r:embed="rId3">
            <a:alphaModFix/>
          </a:blip>
          <a:stretch>
            <a:fillRect/>
          </a:stretch>
        </p:blipFill>
        <p:spPr>
          <a:xfrm>
            <a:off x="0" y="2958325"/>
            <a:ext cx="4579102" cy="1610001"/>
          </a:xfrm>
          <a:prstGeom prst="rect">
            <a:avLst/>
          </a:prstGeom>
          <a:noFill/>
          <a:ln>
            <a:noFill/>
          </a:ln>
        </p:spPr>
      </p:pic>
      <p:sp>
        <p:nvSpPr>
          <p:cNvPr id="141" name="Google Shape;141;p21"/>
          <p:cNvSpPr txBox="1">
            <a:spLocks noGrp="1"/>
          </p:cNvSpPr>
          <p:nvPr>
            <p:ph type="body" idx="1"/>
          </p:nvPr>
        </p:nvSpPr>
        <p:spPr>
          <a:xfrm>
            <a:off x="179500" y="2512025"/>
            <a:ext cx="3422400" cy="5190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sz="3600" b="1">
                <a:solidFill>
                  <a:schemeClr val="dk2"/>
                </a:solidFill>
              </a:rPr>
              <a:t>sfs_sc31_w_mean</a:t>
            </a:r>
            <a:endParaRPr/>
          </a:p>
        </p:txBody>
      </p:sp>
      <p:pic>
        <p:nvPicPr>
          <p:cNvPr id="142" name="Google Shape;142;p21"/>
          <p:cNvPicPr preferRelativeResize="0"/>
          <p:nvPr/>
        </p:nvPicPr>
        <p:blipFill>
          <a:blip r:embed="rId4">
            <a:alphaModFix/>
          </a:blip>
          <a:stretch>
            <a:fillRect/>
          </a:stretch>
        </p:blipFill>
        <p:spPr>
          <a:xfrm>
            <a:off x="4719825" y="2990488"/>
            <a:ext cx="4424176" cy="1545676"/>
          </a:xfrm>
          <a:prstGeom prst="rect">
            <a:avLst/>
          </a:prstGeom>
          <a:noFill/>
          <a:ln>
            <a:noFill/>
          </a:ln>
        </p:spPr>
      </p:pic>
      <p:sp>
        <p:nvSpPr>
          <p:cNvPr id="143" name="Google Shape;143;p21"/>
          <p:cNvSpPr txBox="1">
            <a:spLocks noGrp="1"/>
          </p:cNvSpPr>
          <p:nvPr>
            <p:ph type="body" idx="1"/>
          </p:nvPr>
        </p:nvSpPr>
        <p:spPr>
          <a:xfrm>
            <a:off x="5448825" y="2512025"/>
            <a:ext cx="3422400" cy="5190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sz="3600" b="1">
                <a:solidFill>
                  <a:schemeClr val="dk2"/>
                </a:solidFill>
              </a:rPr>
              <a:t>pantex_sc7_min</a:t>
            </a:r>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3384</Words>
  <Application>Microsoft Macintosh PowerPoint</Application>
  <PresentationFormat>On-screen Show (16:9)</PresentationFormat>
  <Paragraphs>838</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Times New Roman</vt:lpstr>
      <vt:lpstr>Roboto</vt:lpstr>
      <vt:lpstr>Calibri</vt:lpstr>
      <vt:lpstr>Material</vt:lpstr>
      <vt:lpstr>Machine Learning Analysis on Contextual and Covariate Features in Satellite Image of Lagos, Nigeria</vt:lpstr>
      <vt:lpstr>Table of Contents </vt:lpstr>
      <vt:lpstr>Problem Statement </vt:lpstr>
      <vt:lpstr>The Data</vt:lpstr>
      <vt:lpstr>Flow of Analysis</vt:lpstr>
      <vt:lpstr>Contextual Features </vt:lpstr>
      <vt:lpstr>Table of Contents </vt:lpstr>
      <vt:lpstr>Flow of Contextual Feature Importance Analysis</vt:lpstr>
      <vt:lpstr>Extracting Contextual Features (Terminology)</vt:lpstr>
      <vt:lpstr>Extracting  Contextual  Features  </vt:lpstr>
      <vt:lpstr>Preprocessing the Contextual Features (2/2)</vt:lpstr>
      <vt:lpstr>Contextual Features Correlation Plot </vt:lpstr>
      <vt:lpstr>Feature Importance: Methodology</vt:lpstr>
      <vt:lpstr>Feature Ranking: Mutual Information </vt:lpstr>
      <vt:lpstr>Feature Ranking: Random Forest</vt:lpstr>
      <vt:lpstr>Feature Ranking: Logistic Regression</vt:lpstr>
      <vt:lpstr>Feature Ranking: Gradient Boosting  </vt:lpstr>
      <vt:lpstr>Feature Ranking: Adaptive Boosting </vt:lpstr>
      <vt:lpstr>Feature Ranking: Results</vt:lpstr>
      <vt:lpstr>Feature Ranking: Comparing all Ranks </vt:lpstr>
      <vt:lpstr>Model Development: Contextual - classes 0 &amp; 1 </vt:lpstr>
      <vt:lpstr>Best Model: Contextual - classes 0 &amp; 1 </vt:lpstr>
      <vt:lpstr>Model Testing: Contextual - all classes</vt:lpstr>
      <vt:lpstr>Best Model: Contextual - all classes </vt:lpstr>
      <vt:lpstr>Covariate Features </vt:lpstr>
      <vt:lpstr>Table of Contents </vt:lpstr>
      <vt:lpstr>Flow of Covariate Feature Importance Analysis</vt:lpstr>
      <vt:lpstr>Extracting Covariate Features (Terminology)</vt:lpstr>
      <vt:lpstr>Extracting Covariate Features  </vt:lpstr>
      <vt:lpstr>Preprocessing the Covariate Features</vt:lpstr>
      <vt:lpstr>Covariate Features Correlation Plot </vt:lpstr>
      <vt:lpstr>Feature Importance: Methodology</vt:lpstr>
      <vt:lpstr>Feature Ranking: Mutual Information </vt:lpstr>
      <vt:lpstr>Feature Ranking: Random Forest</vt:lpstr>
      <vt:lpstr>Feature Ranking: Logistic Regression</vt:lpstr>
      <vt:lpstr>Feature Ranking: Gradient Boosting  </vt:lpstr>
      <vt:lpstr>Feature Ranking: Adaptive Boosting </vt:lpstr>
      <vt:lpstr>Feature Ranking: Results</vt:lpstr>
      <vt:lpstr>Feature Ranking: Comparing all Ranks </vt:lpstr>
      <vt:lpstr>Flow of Covariate Feature Statistical Analysis</vt:lpstr>
      <vt:lpstr>Quantitative Statistical Analysis</vt:lpstr>
      <vt:lpstr>Categorical Statistical Analysis</vt:lpstr>
      <vt:lpstr>Model Testing: Covariate - classes 0 &amp; 1 </vt:lpstr>
      <vt:lpstr>Best Model: Covariate - classes 0 &amp; 1 </vt:lpstr>
      <vt:lpstr>Model Testing: Covariate - all classes </vt:lpstr>
      <vt:lpstr>Best Model: Covariate - all classes </vt:lpstr>
      <vt:lpstr>Conclusion</vt:lpstr>
      <vt:lpstr>Table of Contents </vt:lpstr>
      <vt:lpstr>Conclusion: Problem Statement</vt:lpstr>
      <vt:lpstr>Discussion</vt:lpstr>
      <vt:lpstr>Table of Contents </vt:lpstr>
      <vt:lpstr>Discussion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Analysis on Contextual and Covariate Features in Satellite Image of Lagos, Nigeria</dc:title>
  <cp:lastModifiedBy>Lieberfarb, Jake Coltun</cp:lastModifiedBy>
  <cp:revision>14</cp:revision>
  <dcterms:modified xsi:type="dcterms:W3CDTF">2022-05-03T16:34:51Z</dcterms:modified>
</cp:coreProperties>
</file>